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00" r:id="rId2"/>
    <p:sldId id="332" r:id="rId3"/>
    <p:sldId id="314" r:id="rId4"/>
    <p:sldId id="357" r:id="rId5"/>
    <p:sldId id="367" r:id="rId6"/>
    <p:sldId id="333" r:id="rId7"/>
    <p:sldId id="375" r:id="rId8"/>
    <p:sldId id="360" r:id="rId9"/>
    <p:sldId id="341" r:id="rId10"/>
    <p:sldId id="340" r:id="rId11"/>
    <p:sldId id="368" r:id="rId12"/>
    <p:sldId id="335" r:id="rId13"/>
    <p:sldId id="365" r:id="rId14"/>
    <p:sldId id="359" r:id="rId15"/>
    <p:sldId id="355" r:id="rId16"/>
    <p:sldId id="345" r:id="rId17"/>
    <p:sldId id="344" r:id="rId18"/>
    <p:sldId id="346" r:id="rId19"/>
    <p:sldId id="351" r:id="rId20"/>
    <p:sldId id="352" r:id="rId21"/>
    <p:sldId id="366" r:id="rId22"/>
    <p:sldId id="347" r:id="rId23"/>
    <p:sldId id="348" r:id="rId24"/>
    <p:sldId id="377" r:id="rId25"/>
    <p:sldId id="376" r:id="rId26"/>
    <p:sldId id="369" r:id="rId27"/>
    <p:sldId id="374" r:id="rId28"/>
    <p:sldId id="370" r:id="rId29"/>
    <p:sldId id="362" r:id="rId30"/>
    <p:sldId id="363" r:id="rId31"/>
    <p:sldId id="373" r:id="rId32"/>
    <p:sldId id="350" r:id="rId33"/>
  </p:sldIdLst>
  <p:sldSz cx="12192000" cy="6858000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omic Sans MS" panose="030F0902030302020204" pitchFamily="66" charset="0"/>
      <p:regular r:id="rId40"/>
    </p:embeddedFont>
    <p:embeddedFont>
      <p:font typeface="Khula" panose="02000000000000000000" pitchFamily="2" charset="0"/>
      <p:regular r:id="rId41"/>
      <p:bold r:id="rId42"/>
    </p:embeddedFont>
    <p:embeddedFont>
      <p:font typeface="Khula SemiBold" panose="02000000000000000000" pitchFamily="2" charset="0"/>
      <p:regular r:id="rId43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oppins" pitchFamily="2" charset="77"/>
      <p:regular r:id="rId49"/>
      <p:bold r:id="rId50"/>
      <p:italic r:id="rId51"/>
      <p:boldItalic r:id="rId52"/>
    </p:embeddedFont>
    <p:embeddedFont>
      <p:font typeface="Poppins Medium" panose="020B0604020202020204" pitchFamily="34" charset="0"/>
      <p:regular r:id="rId53"/>
      <p:italic r:id="rId54"/>
    </p:embeddedFont>
    <p:embeddedFont>
      <p:font typeface="Poppins SemiBold" panose="020B0604020202020204" pitchFamily="34" charset="0"/>
      <p:regular r:id="rId55"/>
      <p:bold r:id="rId56"/>
      <p:italic r:id="rId57"/>
      <p:boldItalic r:id="rId58"/>
    </p:embeddedFont>
    <p:embeddedFont>
      <p:font typeface="Stencil" pitchFamily="82" charset="77"/>
      <p:regular r:id="rId59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6"/>
    <a:srgbClr val="5CC3A8"/>
    <a:srgbClr val="EA592C"/>
    <a:srgbClr val="168FB2"/>
    <a:srgbClr val="E48736"/>
    <a:srgbClr val="0F7975"/>
    <a:srgbClr val="4597D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23F01-F807-47FB-8DAF-59243CD60B18}" v="1" dt="2022-09-12T19:13:08.433"/>
    <p1510:client id="{082F5F14-1461-12F4-3A64-EE720F3F3E0B}" v="1832" dt="2022-09-13T18:42:42.570"/>
    <p1510:client id="{309BC07C-F072-43FF-2591-23920248A262}" v="16" dt="2022-09-12T16:58:10.038"/>
    <p1510:client id="{30D67951-A3BA-4647-815A-1B08967E38F2}" v="167" dt="2022-09-12T16:21:35.892"/>
    <p1510:client id="{5FAEF76A-516A-4713-8CC2-36427BD9005E}" v="39" dt="2022-09-09T17:30:38.331"/>
    <p1510:client id="{6845678A-098E-8940-8D7B-93CDE779FD16}" v="31" dt="2022-09-07T22:37:16.737"/>
    <p1510:client id="{9D8F28CF-CCAC-B97C-3C0F-202AF60C170C}" v="353" dt="2022-09-12T19:06:59.389"/>
    <p1510:client id="{C338B21C-48A4-2BCA-4390-6C2C3F7BC2C9}" v="824" dt="2022-09-09T19:07:42.755"/>
    <p1510:client id="{E8E3F3BC-FFA0-9607-A8B3-E2799643F6A5}" v="78" dt="2022-09-12T21:36:03.467"/>
    <p1510:client id="{F282EFFB-3C05-A576-D048-65231A87C9D1}" v="56" dt="2022-09-13T22:20:11.850"/>
    <p1510:client id="{F412676C-4ECE-E086-B7C0-4198A85C74A9}" v="1271" dt="2022-09-09T17:21:46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22"/>
    <p:restoredTop sz="62036"/>
  </p:normalViewPr>
  <p:slideViewPr>
    <p:cSldViewPr snapToGrid="0">
      <p:cViewPr varScale="1">
        <p:scale>
          <a:sx n="88" d="100"/>
          <a:sy n="88" d="100"/>
        </p:scale>
        <p:origin x="3272" y="184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5/28/25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roving-minnesota/demo-ordermgmt-cqrs-cd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my name is Torey Lomenda. I am local to the Twin Cities and currently am a VP of Solution Architecture &amp; Delivery for Improving MN. Improving is a modern digital services software development, consulting, and training company with 20 offices around the world providing "all-shore consulting service" options to our clients (onshore, nearshore, offshore)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 am going to take you on a magical journey OR "at the very least" a practical solution architect's journey on adding context to code to build software that works. I hope to keep this fun while sharing tips &amp; techniques, as well as ways of learning &amp; experimenting I consider beneficial.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end, I will share a link to my GitHub repos that is packed with diagrams, code, dev-tools, and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dockerized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playground for you to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06090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Modeling is a way to blueprint a use case flow that visualizes the commands, events, and views on a timeline across system boundaries. This is an approachable method that is well-suited for capturing requirements for a distributed, event-driven system.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we are sure we are building a distributed, event-driven system this method works well. It also brings to light another insight – the Lifecycle of a Customer (Snacker) Order.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 Kids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Snack Items command leads to Snack Item Changed events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Shipping Location command leads to Shipping Location Changed event,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 this results in a PENDING customer order 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Snack Items command leads to Payment Changed event, resulting in a PAID customer order 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Paid Customer Orders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POOF, fulfill order command leads to Snack Item Changed (fulfilled) events, resulting in a FULFILLED customer order 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of Minions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Fulfilled Customer Orders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 Order command, leads to Snack Item Changed (shipped) events, resulting in a SHIPPED customer order view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End with Happy Kids eating Snacks – all is well</a:t>
            </a:r>
          </a:p>
          <a:p>
            <a:pPr marL="228600" indent="-228600">
              <a:buFont typeface="+mj-lt"/>
              <a:buAutoNum type="arabi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0328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AD3C7-C6DB-0BF1-629E-32124779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69763-DE50-3DE6-418E-00FD2B0D8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248D7-F4E0-DC1D-5664-81220D054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 the System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my working sessions with Sam, I have a solid understand of what is needed to build an online store integrated with Sam's magic. Keeping kids happy is a tricky business and I better not mess this up.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sure I don't, It is TIME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 the PICTURE to Better Software through Solution Design Methods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0CB2-B203-0748-CD96-0CEAA54AF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387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 not want just hack together a solution.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continue to collaborate with Sam to define a system design that is well-architected and can scale to meet demanding snackers' wishes.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1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4C929-861D-E0E5-5E94-6ADA338A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BDB68-8312-4C28-E20D-126C2CCFE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70A20-2E7F-85D9-C5A3-D10C2A1E4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is eager to learn more about designing a software system that works with his magic.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I highlight a few design methods I think will help capture the software system design to guide what will be developed.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start with a CONTEXT OVERVIEW that captures our system design and its ability to meet the core use cases/requirements we uncovered during our storytelling sessions.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9E650-2D14-7AD5-5F69-9C8228D67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167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0CB2-A8A9-2ABE-3985-8D6A8375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5CFA7-9A30-4E4B-7875-6F91C6A5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EDBC6-B5E3-51CB-9637-D69B973D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a draw a context map to build out the subdomains, bounded contexts, and integrations between them. This strategic DDD approach is essential to establishing context and clear boundaries.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Sam's perspective, his magic and "snacks portal" are key differentiators and is "core to his business". The Payment System is a generic subdomain so we find a SaaS product we can integrate. The order management subdomain supports Sam.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"Integration Between Contexts"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Partnership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We have a reliable partnership with the "Snacks Magic Factory" and "Snacks Teleportal" since "Any Snack is Always Available &amp; Snacks can be Delivered Anywhere".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Conformist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We conform to the model and interface of the Payment SaaS. 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my perspective, the Order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Mgmt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supporting subdomain is critical. It must scale to accept snackers' wishes independently from viewing lifecycle changes of customer orders. A simple CRUD app won't do.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Customer/Supplier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draw two bounded contexts within the subdomain. The Snack Order Commands bounded context supplies data that the Snack Customer Orders bounded context consumes and transforms into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Customer Orders - through an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Anticorruption Layer (ACL).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CCA8-C39F-10DD-6A47-4D81315C7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81267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8D05-26A3-6C7E-2F39-417EC353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F0037-9E44-4E36-2BC5-1B5B0DBC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BD545-4D76-B4D6-30CD-77739DA48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Context Map helped defining the system bounded contexts. Next, we explore using a system design method from the book "Righting Software" simply called "The Method". In this exercise I decompose the system to isolate the impact of change (decomposition by volatility).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like the resulting "System Design Canvas" view and what it conveys at a high level (who will use it, what the system does, how it does it, and where resource data is stored in the system). By isolating volatility, we can build a cohesive, loosely-coupled system that can withstand change while evolving the architecture. “The Method” lays out “process manager services, component/engine services, resource access services, resources, and utilities as system building blocks that best encapsulate volatility.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few callouts: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know order processing can evolve - so I define an Order Processing Engine component.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know that magic can be volatile and needs to be handled with care - so I want keep these aspects separate.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Utilities complete the overview by providing the foundational plumbing for system services to integrate and function.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further break down the system into smaller, more manageable subsystems that are a part of a larger system. This ensures we properly encapsulate the Order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Mgmt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functionality we are delivering.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is satisfied with the high-level design, trusts me, and leaves me to develop and deliver the full solution.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F49D3-30CA-6ECF-3CDE-E7F69E963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1084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diving straight into code, I REFINE and DOCUMENT the design to help guide the delivery of the system.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document key tactical design decisions.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document the design sprinkling in some 4+1 UML Architecture Views - yes UML still has value :-)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design, a UML State Diagram showing the lifecycle of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Customer Order is useful.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179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use the C4 modeling framework, to provide a system context view, container view, and various component-level views I find useful. Each view provides more detail as we zoom in from context to code.</a:t>
            </a:r>
          </a:p>
          <a:p>
            <a:endParaRPr lang="en-US" dirty="0"/>
          </a:p>
          <a:p>
            <a:r>
              <a:rPr lang="en-US" dirty="0"/>
              <a:t>We start with a Context View of the Snacks Unlimited order management system.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887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zoom in to the Container View. Here we start to see things take shape as we get closer to IMPLEMENTATION/CODE. The containers show the individual runnable/deployable units (applications, jobs, datastores, topics, connectors) that bring everything together.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Snackers, Sam, and his Minions send commands to “snack-order-commands”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Order Commands are stored in a MySQL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Debezium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CDC MySQL Source Connector is configured to capture DB changes and sink changes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snackItem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shippingLocation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paymentTx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Kafka topics.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“Snack Order Processor” consumes messages off these Kafka topics – I compare "like solutions" using Kafka Streams vs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FlinkSQL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Snack Order Processor. Since we spent the time thinking through a well-designed system, the order processor change is isolated and implementations can be swapped without impacting the other system components.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processor joins snack items, shipping location, and payments into a customer order and publishes these Aggregates to the customer-order-aggregate Kafka Topic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MongoDB Sink Connector consumes customer order aggregate messages and sinks them to a Customer Orders MongoDB store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and his Minions can view orders through the snack-customer-orders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69135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zoom in further to the snack-order-processor Kafka Streams app container to understand the stream topology to build the Customer Order Aggregate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map to </a:t>
            </a:r>
            <a:r>
              <a:rPr lang="en-US" dirty="0" err="1"/>
              <a:t>KTables</a:t>
            </a:r>
            <a:r>
              <a:rPr lang="en-US" dirty="0"/>
              <a:t> from source topics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</a:t>
            </a:r>
            <a:r>
              <a:rPr lang="en-US" dirty="0" err="1"/>
              <a:t>groupBy</a:t>
            </a:r>
            <a:r>
              <a:rPr lang="en-US" dirty="0"/>
              <a:t> to group snack items into a list)</a:t>
            </a:r>
          </a:p>
          <a:p>
            <a:pPr marL="171450" indent="-171450">
              <a:buFontTx/>
              <a:buChar char="-"/>
            </a:pPr>
            <a:r>
              <a:rPr lang="en-US" dirty="0"/>
              <a:t>Join the snack item list + </a:t>
            </a:r>
            <a:r>
              <a:rPr lang="en-US" dirty="0" err="1"/>
              <a:t>shippingLocation</a:t>
            </a:r>
            <a:r>
              <a:rPr lang="en-US" dirty="0"/>
              <a:t> to create a PENDING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Left join with payment to transition to a PAID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Sink the Customer Order Aggregate to customer-order-aggregate topic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Maybe in future iterations I will explore different Kafka Streams Topologies. Perhaps I can use nuggets I picked up from Neil Buesing’s ”Choose your Own Adventure with Kafka Streams Topologies” talk earlier today.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2486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hope you take away from the walkthrough and demo that learning through a journey of "building software that WORKS, through a story you CONNECT with, using solution methods to GUIDE delivery" is worthwhile.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real world might be "more complex" than what I talk about today, but the methods I highlight, with practice, imagination, and creativity can lead to iteratively delivering higher quality code as part of your SDLC (software development lifecycle).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Normally, I like to keep things conversational, but I want to do my best to stick to the narrative and not get too far off-track. I hope you stick with me on this lighthearted journey to better software 😃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426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D2D-52E2-D6CB-1864-AD4ED5A0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3A929-BC88-61ED-F5BF-9E358955A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D4824-72B5-0361-9E0A-6E9AA414A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zoom into the Flink Job Overview to see a component view of the stream processing that aggregates and joins Snack Commands into a Customer Order Aggregate that is </a:t>
            </a:r>
            <a:r>
              <a:rPr lang="en-US" dirty="0" err="1"/>
              <a:t>sinked</a:t>
            </a:r>
            <a:r>
              <a:rPr lang="en-US" dirty="0"/>
              <a:t> to the customer-order-aggregate topic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3F394-7BED-A041-AEB3-A2069888A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78482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63C1-AEB6-0F79-5E50-C1B9D782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CD95-1131-0629-5FEC-91693DE6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F270-077E-7D77-4A43-076C2CF2E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well thought out design phase, using design methods to “paint a clearer picture”, I can iteratively code the Snacks Unlimited services and components aligning to the design.</a:t>
            </a:r>
          </a:p>
          <a:p>
            <a:endParaRPr lang="en-US" dirty="0"/>
          </a:p>
          <a:p>
            <a:r>
              <a:rPr lang="en-US" dirty="0"/>
              <a:t>At last, I am ready to demo the RESULTS to Sam. This “story to design to code journey” is nearing a successful conclusion.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EE88D-7283-A685-3827-028F5595F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72130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6076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part of development, I make sure I can run “the containers” in an integrated local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Dockerized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Playground for testing and experimentation.  One experiment is to compare different Kafka-compatible stream processing platforms, giving Sam some options as we evolve and grow Snacks Unlimited.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it is "Confluent Kafka" or "Redpanda" or recently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Confluent", I verify I can swap out different stream processing engines without impacting the Snacks Unlimited Applications.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Redpanda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written in C++, no Java dependency, offering lower latency and better performance on modern hardware.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decouples storage and compute allowing you to "bring your own cloud". It uses object storage like S3 to reduce infrastructure costs and simplifies scaling.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Agents are "stateless" and no need for "local disks".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5613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C11C9-5607-8DC2-FB41-D6F773F62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4C440-CE38-060E-A580-1E1C4F05C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E9079-48C0-B209-D4FA-CB8E713E6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go through an API-driven demo with Sam, using Brady, Oakley, and Rylan (remember them) to show off the Order Processing Capabilities and functioning system.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likes what he sees and cannot wait to “Go Live” and spread his magic around the world. 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speed things up, I vibe code the frontend web components with the help of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WindSurf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Claude AI to get to a finished Snacks Unlimited Product.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5A349-8D8D-64BD-45E5-46168456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2880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4541-62E8-1FBD-DF37-3E49C41C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2F768-2E43-1B4E-4EE0-5793441F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CA8F-255E-3143-599F-2DB6E5688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could carry on and demo the fully functioning playground locally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Sam is so excited and ready to test out the system.  “SO TODAY YOU HAVE BEEN SELECTED TO PARTICPATE" in a promotion to help test out the system and his magic.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ahead, Scan and Get your Wish Commands IN!! The first four customers will get a Snickers - if the system and Sam's magic WORK 😃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 Promotion WINNERS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see who the four lucky winners are.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D666-A193-0E7D-8D76-0178B11E3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43588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0951D-A4D5-97FC-0028-2A4C0BC7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7B3F7-02B6-4BEE-2DD5-FE5D47CAD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45EF-6FFC-0B99-026A-EB4FBC9D2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at LAST we reach the end of our journey!!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 lives happily every after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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Brady, Oakley, and Rylan always get their snacks and are never sad.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Mimi &amp; Pop remain the best grandparents, and Sam is ready to spread snacks and joy around the world!!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E1771-3F23-2AB1-F4BF-2E4ED950D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7174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D2D1-BC3E-D949-7D14-C4B6A59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E6AB9-56D4-74BE-C991-6CC76B6D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7B0CB-6444-43B8-2C16-01D54FCA4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Check it out on GitHub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GitHub project is packed with many goodies for you to play around with on your own learning journey.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"Context to Code" exercises like this, that go beyond "do and forget" tutorials, continue to help me apply the things I learn.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FAQs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🧱 Domain-Driven Design &amp; Modeling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How did you handle boundaries between aggregates?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DDD context maps to define clear bounded contexts. Aggregates were designed to avoid cross-context writes. Integration was event-based using Kafka to preserve autonomy.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What were the challenges of using DDD with asynchronous systems like Kafka?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challenges were ensuring consistency and ordering. We embraced eventual consistency and relied on idempotent processing, deduplication logic, and schema contracts via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Protobuf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/Avro.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How deep did you go with tactical DDD patterns?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leveraged a domain-model implementation using key DDD building blocks: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Aggregates, Entities and Value Objects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and Factories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selectively used Factories for aggregate creation, Repositories to abstract persistence, and Domain Services for business logic. Not all patterns were necessary due to microservice isolation.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📤 CQRS &amp; CDC Patterns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Why CQRS + CDC over CRUD?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CQRS + CDC provided separation of concerns and enabled scaling write-heavy operations independently. CDC let us derive read models without impacting write-side performance.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How do you prevent CDC bottlenecks or data integrity issues?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Debezium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Kafka Connect, ensuring schema evolution support via a schema registry. Monitoring and alerting were essential for catching lag or transformation issues.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How is eventual consistency and failure handled?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implemented compensation logic in consumers. Kafka’s at-least-once delivery ensures no events are missed, and retries handle transient failures.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☁️ Architecture &amp; Infrastructure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Why use both MySQL and MongoDB?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was used for transactional consistency on the command side. MongoDB supported flexible, denormalized read models optimized for API consumption.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Kafka Streams vs.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FlinkSQL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how do they fit?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process event streams. Kafka Streams offers low-latency, embedded stream processing.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FlinkSQL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better for complex transformations and SQL-based ETL in real time.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9a. What is the difference between Kafka and RedPanda in two sentences?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 and Redpanda are both event streaming platforms, but Redpanda is a Kafka API-compatible alternative written in C++ with no Java dependency, offering lower latency and better performance on modern hardware. Unlike Kafka, Redpanda claims to have a simpler architecture and is optimized for single-binary deployment and ease of use (SMALLER FOOTPRINT).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9b. What is the difference between Kafka and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two sentences?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 is a distributed event streaming platform that stores and processes high-throughput real-time data streams using a self-managed or cloud-hosted cluster.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Kafka-compatible streaming platform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decouples storage and compute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using object storage like S3 to reduce infrastructure cost and simplify scaling.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Kafka,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doesn't require brokers 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cluster management. The single Agent handles all coordination.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Agents are stateless, meaning they don't maintain any state on their local storage. This allows for easy scaling and deployment.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offloads all storage to object storage, which means there's no need for local disks on the Agents. This further simplifies operations and reduces costs.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 How is observability achieved?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centralized logging (Elastic/Datadog), distributed tracing, and Kafka metrics for performance and failure analysis.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🛠️ Implementation &amp; Dev Practices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 How do you manage evolving CDC schemas?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 versioned topics and schema registry. Backward compatibility is enforced during CI using compatibility checks.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 What is Spring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Modulith's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role?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enforces modular boundaries and allows testing module isolation at the package level, helping to avoid unintended dependencies.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13. How is testing handled?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tests for domain logic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 tests for aggregates and services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 tests for Kafka messages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Testcontainers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🧪 Demo &amp; Playground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 Can the playground run locally?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Yes. It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Dockerized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documented for local execution. It can also be deployed to cloud environments for scalability testing.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 When is this architecture not a good fit?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ideal for low-latency transactional systems or small apps with simple CRUD needs. Overhead of CQRS/CDC may not justify complexity unless scale or segregation is required.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D4D3-3A27-D894-5DF4-A67C5EFE5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93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3677-6D93-E549-8FFB-9168E2C8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EDC24-E58A-2E35-1DCB-BB2D205D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E90EF-F7B8-1C8E-45EA-EC02365D0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2780-AE8B-BDDE-BA34-5F7A7B627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09900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E1C9-1165-9F08-E573-B85437C6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A4324-25A1-4C58-79AC-8D1644C4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F9F90-8A76-B507-13D6-AE00D893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BC92-13ED-3E51-F01E-CA1F530A6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7262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it Started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jumping in, I want to take a step back and reflect on where this all started.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provides A GLIMPSE into how I Learn, Experiment, and Apply Software Methods and Technology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4356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B6215-B03E-1770-0F58-B2094427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57075-7EB1-89A0-505F-CED19A2A0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13527-2748-82DD-7B54-A688D56CF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diving straight into code, I REFINE and DOCUMENT the design to help guide the delivery of the system.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document key tactical design decisions.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document the design sprinkling in 4+1 UML Views and using the C4 modeling framework, to provide a system context view, container view, and various component-level views I find useful.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view provides more detail as we drill down from context to code.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320E-767C-ADFD-F9DB-66C68E9DC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31523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C3E1-463B-1DFB-4C2A-4C40E0A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11FB6-2161-B016-145D-1F1968F6D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28B0C-2124-DAD8-7F21-A064DEE53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DF77-F57F-89D6-8E40-0ABFF1B5B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4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472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5DFE-24C3-CBB0-3FC3-F27C3805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04157-C94F-017F-39E8-2E1C89D0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26B1E-C234-8F7F-E26A-993534A81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consultant part of the job is keeping up with technology trends and applying them to client solutions as needed. So, I try and remain curious and carve out time the best I can to better understand where I can apply them.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Solution Architect, finding pragmatic ways to apply methods, tools, and technologies is a constant driver in my work.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Recently, this led me down a learning path of finding ways to work with domain model "aggregates" and related ”building blocks" within microservices and event-driven architectures. I stumbled on this nice tutorial with all the tech buzzwords I was looking for in building a modern distributed system.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had Aggregates, it leveraged Change Data Capture in a database, it implemented the CQRS pattern separating read &amp; write operations, and Kafka was used as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defacto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 for operational data streaming. It was a good start - but like with many tutorials what I learned quickly faded after going through it - which does not take a lot these these days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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by adding color with a relatable story and using proven design methods, I was able to retain what I learned. The tutorial has evolved into a well-designed, feature-rich Docker playground "system" that remains a powerful learning tool for ongoing experimentation and practice.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to share this "context to code" journey with you,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65E3-FFD4-5046-C833-6C31F3FC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6562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32BB-B27D-64BF-F5A1-BC1EE8B8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A290-1D78-833C-1419-4BE29D33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7DBEE-F963-28FE-0CCC-AABEFA33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Telling the Story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relatable story involves a wizard and keeping children happy with snacks.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20C34-9F2A-A2B1-0168-1BEEB314D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12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Telling a good, relatable story you CONNECT WITH can result in better OUTCOMES.</a:t>
            </a:r>
          </a:p>
          <a:p>
            <a:endParaRPr lang="en-US" b="0" dirty="0"/>
          </a:p>
          <a:p>
            <a:r>
              <a:rPr lang="en-US" b="0" dirty="0"/>
              <a:t>There is nothing more powerful in the world than a good story. </a:t>
            </a:r>
          </a:p>
          <a:p>
            <a:endParaRPr lang="en-US" b="0" dirty="0"/>
          </a:p>
          <a:p>
            <a:r>
              <a:rPr lang="en-US" b="0" dirty="0"/>
              <a:t>A Good Story helps me retain information, so concepts stick AND It can align solution delivery teams working towards a common goal.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04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FE1D-FE63-80CB-5F53-5ACB5A0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F5C6D-F936-C0F1-57BE-9A1EAA4C1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0E679-8829-9649-6BF1-1CBDF5E25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story you connect with starts with a persona. Relatable characters that you empathize with their needs, goals, and behaviors.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journey starts with the semi-fictional story, "Sam and His Snacks Unlimited Online Store".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and His Snacks Unlimited Online Store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{Read the Story}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record, I am Pop and these are my REAL grandkids and they are awesome…WHEN they have snacks. I don’t have a picture of Mimi – her beauty would be too distracting for this talk.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...So Sam and Pop embarked on a journey to design and build Snacks Unlimited!!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F6327-87EB-242A-F51E-F7A67944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9578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2375-ADB7-B082-108D-75129350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205D2-1799-2DF5-CF92-4443FE380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E3F98-B5B5-5C14-36CF-4EDF0CA2E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Storytelling &amp; Visualizing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and I meet to witness Sam's magic, gather the requirements, and transform the domain knowledge into an effective online store. To get alignment and a solid understanding of what we are tasked to deliver, visually conveying functional requirements is an essential step.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some of the methods I have used – and still use – to capture requirements in a visual way.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decide to use two techniques, Domain Storytelling and Event Modeling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blueprinting).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1E0-03C1-9D01-A88B-4AA0213E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0238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anchor on the core requirements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"Your wishes are Sam's Commands"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"Sam needs a penny for your Snacks”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Storytelling is a pictographic language involving actors, work objects, and the activities/interactions between them. This simple, yet powerful method aligns well with domain-driven design building blocks and is great at depicting TO-BE and AS-IS processes at various levels of granularity.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TO-BE process, we start with the actors and the key work object (Customer Order) – which will end up being our Domain Aggregate.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go through the process flow, sentence by sentence gathering insights as we go.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 Select Snack Items updating Customer Order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 Provide Shipping Location, updating Customer Order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 pay with Payment (visa) updating Customer Order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Views Paid Customer Orders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POOF, Sam magically fulfill Snack Items on Customer Order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Team of Minions Views Fulfilled Customer Orders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Team of Minions ships Snack Items through Magical Portal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 receive Snack Items through Magical Portal</a:t>
            </a:r>
          </a:p>
          <a:p>
            <a:pPr marL="228600" indent="-228600">
              <a:buFont typeface="+mj-lt"/>
              <a:buAutoNum type="arabi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start to group parts of the story together to represent different aspects of the domain or system we see unfolding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851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JOHN DOE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87E2EF-800B-F155-3586-D5A5CD409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 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A56EF-C86D-9C24-D2ED-9100A38C3D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211263"/>
            <a:ext cx="539496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70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</a:t>
            </a:r>
            <a:endParaRPr lang="en-MX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John Doe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0B6598-8CAB-2259-48E1-A3E5F3F9C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49049E8-CA35-3E9B-573C-E9371127F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3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40.png"/><Relationship Id="rId5" Type="http://schemas.openxmlformats.org/officeDocument/2006/relationships/image" Target="../media/image58.png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38.pn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6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2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rightingsoftware.org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91.jpe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6.xm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2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6.xml"/><Relationship Id="rId18" Type="http://schemas.openxmlformats.org/officeDocument/2006/relationships/image" Target="../media/image111.png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3.png"/><Relationship Id="rId20" Type="http://schemas.openxmlformats.org/officeDocument/2006/relationships/image" Target="../media/image1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2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19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jpattonassociates.com/story-mapping/" TargetMode="External"/><Relationship Id="rId13" Type="http://schemas.openxmlformats.org/officeDocument/2006/relationships/hyperlink" Target="https://en.wikipedia.org/wiki/4%2B1_architectural_view_model" TargetMode="External"/><Relationship Id="rId3" Type="http://schemas.openxmlformats.org/officeDocument/2006/relationships/hyperlink" Target="https://github.com/improving-minnesota/demo-ordermgmt-cqrs-cdc" TargetMode="External"/><Relationship Id="rId7" Type="http://schemas.openxmlformats.org/officeDocument/2006/relationships/hyperlink" Target="https://www.eventstorming.com/" TargetMode="External"/><Relationship Id="rId12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spring.io/projects/spring-modulit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ventmodeling.org/" TargetMode="External"/><Relationship Id="rId11" Type="http://schemas.openxmlformats.org/officeDocument/2006/relationships/hyperlink" Target="https://www.oreilly.com/library/view/righting-software/9780136524007/" TargetMode="External"/><Relationship Id="rId5" Type="http://schemas.openxmlformats.org/officeDocument/2006/relationships/hyperlink" Target="https://domainstorytelling.org/" TargetMode="External"/><Relationship Id="rId15" Type="http://schemas.openxmlformats.org/officeDocument/2006/relationships/hyperlink" Target="https://learning.oreilly.com/library/view/mastering-kafka-streams/9781492062486/" TargetMode="External"/><Relationship Id="rId10" Type="http://schemas.openxmlformats.org/officeDocument/2006/relationships/hyperlink" Target="https://learning.oreilly.com/library/view/learning-domain-driven-design/9781098100124/" TargetMode="External"/><Relationship Id="rId4" Type="http://schemas.openxmlformats.org/officeDocument/2006/relationships/hyperlink" Target="https://debezium.io/blog/2023/02/04/ddd-aggregates-via-cdc-cqrs-pipeline-using-kafka-and-debezium/" TargetMode="External"/><Relationship Id="rId9" Type="http://schemas.openxmlformats.org/officeDocument/2006/relationships/hyperlink" Target="https://www.amazon.com/Use-Case-Modeling-Kurt-Bittner/dp/0201709139" TargetMode="External"/><Relationship Id="rId14" Type="http://schemas.openxmlformats.org/officeDocument/2006/relationships/hyperlink" Target="https://www.manning.com/books/kafka-streams-in-action-second-edi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6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2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C77-DAF7-A8EF-776A-ABBD638B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10182578" cy="631296"/>
          </a:xfrm>
        </p:spPr>
        <p:txBody>
          <a:bodyPr>
            <a:normAutofit/>
          </a:bodyPr>
          <a:lstStyle/>
          <a:p>
            <a:r>
              <a:rPr lang="en-US" dirty="0"/>
              <a:t>A Magical Journey from Context to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AFBA-F218-C232-EF47-A18390B01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1537440"/>
          </a:xfrm>
        </p:spPr>
        <p:txBody>
          <a:bodyPr>
            <a:normAutofit/>
          </a:bodyPr>
          <a:lstStyle/>
          <a:p>
            <a:r>
              <a:rPr lang="en-US" b="1" dirty="0"/>
              <a:t>Open Source North 2025!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F5FC5-A84F-74C8-A45D-89A9AD12731D}"/>
              </a:ext>
            </a:extLst>
          </p:cNvPr>
          <p:cNvSpPr/>
          <p:nvPr/>
        </p:nvSpPr>
        <p:spPr>
          <a:xfrm rot="20377284">
            <a:off x="738998" y="3195760"/>
            <a:ext cx="304012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Stencil" pitchFamily="82" charset="77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42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6" y="23499"/>
            <a:ext cx="8303371" cy="4994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Event Model Blueprinting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6299872-0ACA-9229-BB2C-A7980E27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4" y="663022"/>
            <a:ext cx="7481293" cy="6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BF4033D-6093-95F3-8236-A02DD922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4" y="2627295"/>
            <a:ext cx="1573958" cy="28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3808F8D-13A5-A01C-A1DF-50A95D80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71" y="737538"/>
            <a:ext cx="3045988" cy="57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DB53DD78-E9F4-CFEA-CA9B-38949BF4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38" y="5638721"/>
            <a:ext cx="402857" cy="4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4481AB1-5BBE-A725-B515-1041E40F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705" y="663022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582E287-74C3-8AE3-A136-F30336E7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20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A92A0AF-6E04-ABC2-8337-E765616F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535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A1D906-6148-92B7-2D74-6EFE175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58" y="163539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A6A233F-583E-ED10-6ED1-F533875D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08" y="158530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D9320-65E1-F853-3EBE-327A86A4A1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1559" y="1106532"/>
            <a:ext cx="208396" cy="275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4B24D-D38A-A6F4-E670-445DF0EC9BA2}"/>
              </a:ext>
            </a:extLst>
          </p:cNvPr>
          <p:cNvSpPr txBox="1"/>
          <p:nvPr/>
        </p:nvSpPr>
        <p:spPr>
          <a:xfrm>
            <a:off x="9373742" y="3077570"/>
            <a:ext cx="2901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“Sam needs a penny for your snacks”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31536-0F60-6D28-5344-F304501217BD}"/>
              </a:ext>
            </a:extLst>
          </p:cNvPr>
          <p:cNvSpPr txBox="1"/>
          <p:nvPr/>
        </p:nvSpPr>
        <p:spPr>
          <a:xfrm>
            <a:off x="9447480" y="2755344"/>
            <a:ext cx="275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“Your wishes are Sam’s commands”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C1CE5-2C51-D396-B044-0651B8E8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09" y="998915"/>
            <a:ext cx="2808885" cy="23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90A888-992B-228D-5DA9-7FFE4601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8" y="1003795"/>
            <a:ext cx="2577702" cy="44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C86C-C8A5-86EB-68C3-00D606A5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F018F-2B90-78ED-020C-8681680D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8E472E0A-B9D7-9B9D-1D56-ACC1F531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4" y="255378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127471AC-DE20-01F8-38AB-4E2F6004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565054F-4078-C00F-74DB-4849D7157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20227D28-07BB-5F5A-3CA3-BC0FEB3F6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650F76C2-AF97-8B45-574B-E45A89B14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68ABA3CF-EA4F-C8A9-0CA9-864C554DC9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A8A4F-6400-46C9-CD46-673267C990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8F34F-C78C-C39E-FE91-5F2B41583F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BBC3EAF-7CAA-4144-CD6C-63AE96435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AB7B87E-4B38-C18F-889D-2B8216484D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0704641-3BE0-E841-AF1E-CB17A11C2E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278 C 0.03477 0.06019 0.06954 0.12315 0.10248 0.12454 C 0.13542 0.12616 0.16641 0.06597 0.19753 0.0060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0999"/>
            <a:ext cx="4317357" cy="508001"/>
          </a:xfrm>
        </p:spPr>
        <p:txBody>
          <a:bodyPr/>
          <a:lstStyle/>
          <a:p>
            <a:pPr algn="ctr"/>
            <a:r>
              <a:rPr lang="en-US" b="0" dirty="0"/>
              <a:t>Design the Solution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7357" y="5267842"/>
            <a:ext cx="7874643" cy="10866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Methods “That Guide” Delivery</a:t>
            </a:r>
          </a:p>
          <a:p>
            <a:pPr algn="ctr"/>
            <a:r>
              <a:rPr lang="en-US" dirty="0"/>
              <a:t>(DDD, System Design, C4 Modeling, 4+1 View)</a:t>
            </a:r>
          </a:p>
        </p:txBody>
      </p:sp>
      <p:pic>
        <p:nvPicPr>
          <p:cNvPr id="3076" name="Picture 4" descr="Guys, code this. Software Design, DONE! I am a software architect -  Engineering Professor - quickmeme">
            <a:extLst>
              <a:ext uri="{FF2B5EF4-FFF2-40B4-BE49-F238E27FC236}">
                <a16:creationId xmlns:a16="http://schemas.microsoft.com/office/drawing/2014/main" id="{6610F77A-721C-11DF-0059-4A4DED23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57" y="0"/>
            <a:ext cx="7874487" cy="519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A753-1189-2D24-91E3-330A8377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6B42-0C7C-2D00-B6FD-129C6397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“Solution Methods”</a:t>
            </a:r>
            <a:endParaRPr lang="en-US" dirty="0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E7141072-DE0E-CB67-6CC9-A34B8AB7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03" y="3111691"/>
            <a:ext cx="1544241" cy="1538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3EE75-5522-CFCE-5183-97DD8585A4DC}"/>
              </a:ext>
            </a:extLst>
          </p:cNvPr>
          <p:cNvSpPr txBox="1"/>
          <p:nvPr/>
        </p:nvSpPr>
        <p:spPr>
          <a:xfrm>
            <a:off x="3959803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“The Method”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Righting Software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E9C1FB-CB9B-4B59-1B0F-ABF05764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30" y="1467161"/>
            <a:ext cx="1622033" cy="1202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D5182-3F54-226C-2ECA-1DDE03235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28" y="3111934"/>
            <a:ext cx="1544241" cy="1538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4AE3F-37C2-172C-C4EB-270721B5B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053" y="3152133"/>
            <a:ext cx="1457995" cy="1457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FF3C3-FD47-8536-41AF-0C6564DCF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3111691"/>
            <a:ext cx="1565319" cy="1538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C1558-32C1-190F-7B47-193989496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498" y="1319353"/>
            <a:ext cx="1178132" cy="15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70A711-E602-B035-E421-E9577395B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938" y="1319353"/>
            <a:ext cx="1181970" cy="1538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AA3908-0860-D11B-75C6-B07640B6BD09}"/>
              </a:ext>
            </a:extLst>
          </p:cNvPr>
          <p:cNvSpPr txBox="1"/>
          <p:nvPr/>
        </p:nvSpPr>
        <p:spPr>
          <a:xfrm>
            <a:off x="904444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Learning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Domain Driven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7D23E-74D3-F393-165D-2364A8C3D58A}"/>
              </a:ext>
            </a:extLst>
          </p:cNvPr>
          <p:cNvSpPr txBox="1"/>
          <p:nvPr/>
        </p:nvSpPr>
        <p:spPr>
          <a:xfrm>
            <a:off x="7034927" y="4720926"/>
            <a:ext cx="154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C4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C395A7-BA84-CD54-94A7-1EE679CFC763}"/>
              </a:ext>
            </a:extLst>
          </p:cNvPr>
          <p:cNvSpPr txBox="1"/>
          <p:nvPr/>
        </p:nvSpPr>
        <p:spPr>
          <a:xfrm>
            <a:off x="10110051" y="4650326"/>
            <a:ext cx="1457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4+1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Architectural View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311017C-93BF-DD06-74D9-B5CE1D4F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79" y="1487382"/>
            <a:ext cx="1835337" cy="12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9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0B81-6990-AE6B-857C-128DA51A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DB298A-3BFC-9134-3518-E3FBD851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43" y="1093417"/>
            <a:ext cx="5905431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38A64C5-9FA9-D28D-0F4F-7CB1AB23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85271"/>
            <a:ext cx="8705850" cy="20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E4AFEA-1D85-EA1B-6854-2F9FF414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DDD Context 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751F9-B1C6-AD71-DF57-9E8B22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18" y="4240094"/>
            <a:ext cx="3474484" cy="19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F006A67-4AD8-67EE-A740-3CAE0E5E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02" y="4197754"/>
            <a:ext cx="3548912" cy="20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73512A8-AAFC-1E51-A685-0D36487A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832" y="3244522"/>
            <a:ext cx="1971242" cy="119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44CE8CB-8415-0972-5059-D2B944E6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81" y="3244522"/>
            <a:ext cx="1899683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FA2F40F-1DC8-D70D-2595-C13F4919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33" y="5475138"/>
            <a:ext cx="1601732" cy="9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7693E3E-BBA9-3260-4B82-90A0CBC3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336" y="3266620"/>
            <a:ext cx="536045" cy="23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8B1079-C47B-33E2-CEA9-CFEED961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12" y="1616573"/>
            <a:ext cx="5601436" cy="13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6204EA-A2B5-5567-F6AB-4FA0D93E7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2500" y="4847045"/>
            <a:ext cx="515429" cy="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317D5-DDE9-E58C-43DC-8BA14279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black screen with green lines&#10;&#10;AI-generated content may be incorrect.">
            <a:extLst>
              <a:ext uri="{FF2B5EF4-FFF2-40B4-BE49-F238E27FC236}">
                <a16:creationId xmlns:a16="http://schemas.microsoft.com/office/drawing/2014/main" id="{66849B32-9AE1-546D-6DDD-A7ABD029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89" y="2200941"/>
            <a:ext cx="2154858" cy="4390556"/>
          </a:xfrm>
          <a:prstGeom prst="rect">
            <a:avLst/>
          </a:prstGeom>
        </p:spPr>
      </p:pic>
      <p:pic>
        <p:nvPicPr>
          <p:cNvPr id="54" name="Picture 53" descr="A black and red rectangle with a red border&#10;&#10;AI-generated content may be incorrect.">
            <a:extLst>
              <a:ext uri="{FF2B5EF4-FFF2-40B4-BE49-F238E27FC236}">
                <a16:creationId xmlns:a16="http://schemas.microsoft.com/office/drawing/2014/main" id="{06CC0062-344B-05CE-FB38-9C6EB0D3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200941"/>
            <a:ext cx="3273552" cy="4390556"/>
          </a:xfrm>
          <a:prstGeom prst="rect">
            <a:avLst/>
          </a:prstGeom>
        </p:spPr>
      </p:pic>
      <p:pic>
        <p:nvPicPr>
          <p:cNvPr id="56" name="Picture 55" descr="A black rectangular object with blue border&#10;&#10;AI-generated content may be incorrect.">
            <a:extLst>
              <a:ext uri="{FF2B5EF4-FFF2-40B4-BE49-F238E27FC236}">
                <a16:creationId xmlns:a16="http://schemas.microsoft.com/office/drawing/2014/main" id="{6E047890-7347-EAE9-27F1-AB65FA0E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375" y="2200941"/>
            <a:ext cx="2658777" cy="4390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AC410-6D03-D3BF-2325-47E1060F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4" y="23812"/>
            <a:ext cx="1018155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Righting Software “The Method” - System Design</a:t>
            </a:r>
            <a:endParaRPr lang="en-US" dirty="0"/>
          </a:p>
        </p:txBody>
      </p:sp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C82E047-574A-1428-1A19-ED23387E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57" y="1534825"/>
            <a:ext cx="12195157" cy="4468834"/>
          </a:xfrm>
          <a:prstGeom prst="rect">
            <a:avLst/>
          </a:prstGeom>
        </p:spPr>
      </p:pic>
      <p:pic>
        <p:nvPicPr>
          <p:cNvPr id="44" name="Picture 43" descr="A cartoon character in a hat&#10;&#10;AI-generated content may be incorrect.">
            <a:extLst>
              <a:ext uri="{FF2B5EF4-FFF2-40B4-BE49-F238E27FC236}">
                <a16:creationId xmlns:a16="http://schemas.microsoft.com/office/drawing/2014/main" id="{954610AD-CC78-2086-5906-82349AAA6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788" y="593720"/>
            <a:ext cx="6879265" cy="1457731"/>
          </a:xfrm>
          <a:prstGeom prst="rect">
            <a:avLst/>
          </a:prstGeom>
        </p:spPr>
      </p:pic>
      <p:pic>
        <p:nvPicPr>
          <p:cNvPr id="46" name="Picture 4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F70D663-C8E0-925C-8A38-39197459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788" y="2345681"/>
            <a:ext cx="6879265" cy="2065290"/>
          </a:xfrm>
          <a:prstGeom prst="rect">
            <a:avLst/>
          </a:prstGeom>
        </p:spPr>
      </p:pic>
      <p:pic>
        <p:nvPicPr>
          <p:cNvPr id="48" name="Picture 47" descr="A blue rectangular sign with black text&#10;&#10;AI-generated content may be incorrect.">
            <a:extLst>
              <a:ext uri="{FF2B5EF4-FFF2-40B4-BE49-F238E27FC236}">
                <a16:creationId xmlns:a16="http://schemas.microsoft.com/office/drawing/2014/main" id="{070DD3E8-0BCC-9DC4-860C-F69EEF53E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592" y="4336375"/>
            <a:ext cx="5170775" cy="1535724"/>
          </a:xfrm>
          <a:prstGeom prst="rect">
            <a:avLst/>
          </a:prstGeom>
        </p:spPr>
      </p:pic>
      <p:pic>
        <p:nvPicPr>
          <p:cNvPr id="50" name="Picture 4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6AA49B1-23A6-2280-D02F-7AB7BBCD3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472" y="2748420"/>
            <a:ext cx="1311584" cy="2574755"/>
          </a:xfrm>
          <a:prstGeom prst="rect">
            <a:avLst/>
          </a:prstGeom>
        </p:spPr>
      </p:pic>
      <p:pic>
        <p:nvPicPr>
          <p:cNvPr id="1026" name="Picture 2" descr="Magic Portal PNG, Vector, PSD, and ...">
            <a:extLst>
              <a:ext uri="{FF2B5EF4-FFF2-40B4-BE49-F238E27FC236}">
                <a16:creationId xmlns:a16="http://schemas.microsoft.com/office/drawing/2014/main" id="{DBEF635E-776B-942F-2F82-BF281A973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87" y="4739828"/>
            <a:ext cx="934974" cy="93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9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4 + 1 Architectural View Model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4945-BB75-242C-509E-A09E769C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05" y="23812"/>
            <a:ext cx="1131038" cy="113103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3BC699-3AF0-33E2-9999-2FBE9FAD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6" y="2207477"/>
            <a:ext cx="5285239" cy="34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90E49-9BDF-2003-ECCA-FC32E0801441}"/>
              </a:ext>
            </a:extLst>
          </p:cNvPr>
          <p:cNvSpPr txBox="1"/>
          <p:nvPr/>
        </p:nvSpPr>
        <p:spPr>
          <a:xfrm>
            <a:off x="8495414" y="1357998"/>
            <a:ext cx="236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– State Diagram</a:t>
            </a:r>
          </a:p>
          <a:p>
            <a:pPr algn="ctr"/>
            <a:r>
              <a:rPr lang="en-US" dirty="0"/>
              <a:t>Customer Order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CBF507-FF26-20DA-5383-5EBD525739E2}"/>
              </a:ext>
            </a:extLst>
          </p:cNvPr>
          <p:cNvSpPr/>
          <p:nvPr/>
        </p:nvSpPr>
        <p:spPr>
          <a:xfrm>
            <a:off x="5741365" y="3654942"/>
            <a:ext cx="1477926" cy="249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7EC40-3DE7-0F12-BB17-8BE303C5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51" y="2207477"/>
            <a:ext cx="4189630" cy="37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80CF7-D143-9C81-5016-5C91134C1CEF}"/>
              </a:ext>
            </a:extLst>
          </p:cNvPr>
          <p:cNvSpPr txBox="1"/>
          <p:nvPr/>
        </p:nvSpPr>
        <p:spPr>
          <a:xfrm>
            <a:off x="500385" y="710233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Sprinkle in UML to complete the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Logical (state,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Process (sequence, activity,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Development (package, modularity)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Physical (deployment,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98673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(Context)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C2C2F-04FA-C1DE-A67D-FE74011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8744C-083A-9AFD-C1E0-74747C43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43" y="536429"/>
            <a:ext cx="1201994" cy="1211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EADE5-C53B-D2ED-2376-F167CF44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597" y="1680436"/>
            <a:ext cx="1649403" cy="2243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C28-B5D6-AB70-EFD4-7E1C916F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76" y="4667890"/>
            <a:ext cx="7772400" cy="1238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1A7329-AAC6-B000-E6B2-03623976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073" y="4943226"/>
            <a:ext cx="2510187" cy="972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F63CF3-6E71-0A96-7EAE-9CA31672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43" y="4957170"/>
            <a:ext cx="2510187" cy="9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71FBBC-9454-49F5-B729-216835C25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465" y="3361414"/>
            <a:ext cx="2598132" cy="1352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ECA27-A02B-4A9E-DF3A-B2AF7458F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7231" y="3361414"/>
            <a:ext cx="2569698" cy="13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8207680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(Container)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0DAE5-7F17-62B9-C8F7-64A4F97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36428"/>
            <a:ext cx="10835640" cy="5955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D5BB5-92BF-C13E-0D2C-819D5993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A1857-A0BD-E844-A85B-7C3E895C52C1}"/>
              </a:ext>
            </a:extLst>
          </p:cNvPr>
          <p:cNvCxnSpPr>
            <a:cxnSpLocks/>
          </p:cNvCxnSpPr>
          <p:nvPr/>
        </p:nvCxnSpPr>
        <p:spPr>
          <a:xfrm>
            <a:off x="1444690" y="1308043"/>
            <a:ext cx="0" cy="6068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C74B1B-6C0C-276C-C688-B77FCDCCEEEC}"/>
              </a:ext>
            </a:extLst>
          </p:cNvPr>
          <p:cNvCxnSpPr>
            <a:cxnSpLocks/>
          </p:cNvCxnSpPr>
          <p:nvPr/>
        </p:nvCxnSpPr>
        <p:spPr>
          <a:xfrm>
            <a:off x="1402982" y="2516895"/>
            <a:ext cx="0" cy="4887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45412DE9-67E3-E498-23A9-B1A94FBC05B6}"/>
              </a:ext>
            </a:extLst>
          </p:cNvPr>
          <p:cNvSpPr/>
          <p:nvPr/>
        </p:nvSpPr>
        <p:spPr>
          <a:xfrm>
            <a:off x="1640179" y="3329565"/>
            <a:ext cx="1619678" cy="676574"/>
          </a:xfrm>
          <a:custGeom>
            <a:avLst/>
            <a:gdLst>
              <a:gd name="connsiteX0" fmla="*/ 0 w 1586874"/>
              <a:gd name="connsiteY0" fmla="*/ 651971 h 651971"/>
              <a:gd name="connsiteX1" fmla="*/ 664273 w 1586874"/>
              <a:gd name="connsiteY1" fmla="*/ 250127 h 651971"/>
              <a:gd name="connsiteX2" fmla="*/ 955405 w 1586874"/>
              <a:gd name="connsiteY2" fmla="*/ 114812 h 651971"/>
              <a:gd name="connsiteX3" fmla="*/ 1254737 w 1586874"/>
              <a:gd name="connsiteY3" fmla="*/ 41004 h 651971"/>
              <a:gd name="connsiteX4" fmla="*/ 1586874 w 1586874"/>
              <a:gd name="connsiteY4" fmla="*/ 0 h 65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874" h="651971">
                <a:moveTo>
                  <a:pt x="0" y="651971"/>
                </a:moveTo>
                <a:cubicBezTo>
                  <a:pt x="252519" y="495812"/>
                  <a:pt x="505039" y="339653"/>
                  <a:pt x="664273" y="250127"/>
                </a:cubicBezTo>
                <a:cubicBezTo>
                  <a:pt x="823507" y="160600"/>
                  <a:pt x="856994" y="149666"/>
                  <a:pt x="955405" y="114812"/>
                </a:cubicBezTo>
                <a:cubicBezTo>
                  <a:pt x="1053816" y="79958"/>
                  <a:pt x="1149492" y="60139"/>
                  <a:pt x="1254737" y="41004"/>
                </a:cubicBezTo>
                <a:cubicBezTo>
                  <a:pt x="1359982" y="21869"/>
                  <a:pt x="1473428" y="10934"/>
                  <a:pt x="1586874" y="0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959FDA-6D8A-BFB9-8CF0-A2B479D3C9C5}"/>
              </a:ext>
            </a:extLst>
          </p:cNvPr>
          <p:cNvCxnSpPr>
            <a:cxnSpLocks/>
          </p:cNvCxnSpPr>
          <p:nvPr/>
        </p:nvCxnSpPr>
        <p:spPr>
          <a:xfrm flipV="1">
            <a:off x="3478696" y="2980481"/>
            <a:ext cx="2412818" cy="3232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F4069E-9FB1-9BD1-AA4A-D03C05C32431}"/>
              </a:ext>
            </a:extLst>
          </p:cNvPr>
          <p:cNvCxnSpPr>
            <a:cxnSpLocks/>
          </p:cNvCxnSpPr>
          <p:nvPr/>
        </p:nvCxnSpPr>
        <p:spPr>
          <a:xfrm flipV="1">
            <a:off x="3478696" y="3311718"/>
            <a:ext cx="2401294" cy="410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2274CF-2449-B876-18E2-35B734D10F09}"/>
              </a:ext>
            </a:extLst>
          </p:cNvPr>
          <p:cNvCxnSpPr>
            <a:cxnSpLocks/>
          </p:cNvCxnSpPr>
          <p:nvPr/>
        </p:nvCxnSpPr>
        <p:spPr>
          <a:xfrm>
            <a:off x="3494598" y="3403158"/>
            <a:ext cx="2409245" cy="24649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BFED7C-9C13-F761-E081-E2BC1636D729}"/>
              </a:ext>
            </a:extLst>
          </p:cNvPr>
          <p:cNvCxnSpPr>
            <a:cxnSpLocks/>
          </p:cNvCxnSpPr>
          <p:nvPr/>
        </p:nvCxnSpPr>
        <p:spPr>
          <a:xfrm>
            <a:off x="6744031" y="2978957"/>
            <a:ext cx="1875183" cy="2572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BB943E-3180-79F6-6D38-79EEF147CF26}"/>
              </a:ext>
            </a:extLst>
          </p:cNvPr>
          <p:cNvCxnSpPr>
            <a:cxnSpLocks/>
          </p:cNvCxnSpPr>
          <p:nvPr/>
        </p:nvCxnSpPr>
        <p:spPr>
          <a:xfrm>
            <a:off x="6732507" y="3311718"/>
            <a:ext cx="1914536" cy="675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D25096-7FD4-2A5C-FF9F-BC574B48570D}"/>
              </a:ext>
            </a:extLst>
          </p:cNvPr>
          <p:cNvCxnSpPr>
            <a:cxnSpLocks/>
          </p:cNvCxnSpPr>
          <p:nvPr/>
        </p:nvCxnSpPr>
        <p:spPr>
          <a:xfrm flipV="1">
            <a:off x="6744031" y="3466769"/>
            <a:ext cx="1887110" cy="20108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7C4E6AF-B0FE-D28E-1C80-E7FD16A30CD5}"/>
              </a:ext>
            </a:extLst>
          </p:cNvPr>
          <p:cNvSpPr/>
          <p:nvPr/>
        </p:nvSpPr>
        <p:spPr>
          <a:xfrm>
            <a:off x="4325973" y="4182457"/>
            <a:ext cx="4949241" cy="1053816"/>
          </a:xfrm>
          <a:custGeom>
            <a:avLst/>
            <a:gdLst>
              <a:gd name="connsiteX0" fmla="*/ 4928739 w 4928739"/>
              <a:gd name="connsiteY0" fmla="*/ 0 h 1049715"/>
              <a:gd name="connsiteX1" fmla="*/ 4887735 w 4928739"/>
              <a:gd name="connsiteY1" fmla="*/ 57406 h 1049715"/>
              <a:gd name="connsiteX2" fmla="*/ 4764721 w 4928739"/>
              <a:gd name="connsiteY2" fmla="*/ 110712 h 1049715"/>
              <a:gd name="connsiteX3" fmla="*/ 0 w 4928739"/>
              <a:gd name="connsiteY3" fmla="*/ 1049715 h 104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8739" h="1049715">
                <a:moveTo>
                  <a:pt x="4928739" y="0"/>
                </a:moveTo>
                <a:cubicBezTo>
                  <a:pt x="4921905" y="19477"/>
                  <a:pt x="4915071" y="38954"/>
                  <a:pt x="4887735" y="57406"/>
                </a:cubicBezTo>
                <a:cubicBezTo>
                  <a:pt x="4860399" y="75858"/>
                  <a:pt x="4764721" y="110712"/>
                  <a:pt x="4764721" y="110712"/>
                </a:cubicBezTo>
                <a:lnTo>
                  <a:pt x="0" y="1049715"/>
                </a:ln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ABD2EFB-0C35-4768-AD6A-DAE78195E434}"/>
              </a:ext>
            </a:extLst>
          </p:cNvPr>
          <p:cNvCxnSpPr>
            <a:cxnSpLocks/>
          </p:cNvCxnSpPr>
          <p:nvPr/>
        </p:nvCxnSpPr>
        <p:spPr>
          <a:xfrm flipV="1">
            <a:off x="4337050" y="5295900"/>
            <a:ext cx="1000125" cy="158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7168CF8-9386-2F1E-A462-9F36EEA873D2}"/>
              </a:ext>
            </a:extLst>
          </p:cNvPr>
          <p:cNvCxnSpPr>
            <a:cxnSpLocks/>
          </p:cNvCxnSpPr>
          <p:nvPr/>
        </p:nvCxnSpPr>
        <p:spPr>
          <a:xfrm flipV="1">
            <a:off x="6451600" y="5292725"/>
            <a:ext cx="936625" cy="1111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54FD45A-7EB4-EF2C-DAC3-616975147B44}"/>
              </a:ext>
            </a:extLst>
          </p:cNvPr>
          <p:cNvCxnSpPr>
            <a:cxnSpLocks/>
          </p:cNvCxnSpPr>
          <p:nvPr/>
        </p:nvCxnSpPr>
        <p:spPr>
          <a:xfrm flipH="1" flipV="1">
            <a:off x="8429625" y="5314950"/>
            <a:ext cx="1454150" cy="127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80">
            <a:extLst>
              <a:ext uri="{FF2B5EF4-FFF2-40B4-BE49-F238E27FC236}">
                <a16:creationId xmlns:a16="http://schemas.microsoft.com/office/drawing/2014/main" id="{08562F73-F1DC-6464-A2AF-C3475EFB39A0}"/>
              </a:ext>
            </a:extLst>
          </p:cNvPr>
          <p:cNvSpPr/>
          <p:nvPr/>
        </p:nvSpPr>
        <p:spPr>
          <a:xfrm>
            <a:off x="6919123" y="982858"/>
            <a:ext cx="3554913" cy="4009668"/>
          </a:xfrm>
          <a:custGeom>
            <a:avLst/>
            <a:gdLst>
              <a:gd name="connsiteX0" fmla="*/ 0 w 3532685"/>
              <a:gd name="connsiteY0" fmla="*/ 64 h 3976641"/>
              <a:gd name="connsiteX1" fmla="*/ 623776 w 3532685"/>
              <a:gd name="connsiteY1" fmla="*/ 14241 h 3976641"/>
              <a:gd name="connsiteX2" fmla="*/ 1474381 w 3532685"/>
              <a:gd name="connsiteY2" fmla="*/ 64 h 3976641"/>
              <a:gd name="connsiteX3" fmla="*/ 1963479 w 3532685"/>
              <a:gd name="connsiteY3" fmla="*/ 21329 h 3976641"/>
              <a:gd name="connsiteX4" fmla="*/ 2693581 w 3532685"/>
              <a:gd name="connsiteY4" fmla="*/ 163097 h 3976641"/>
              <a:gd name="connsiteX5" fmla="*/ 3118883 w 3532685"/>
              <a:gd name="connsiteY5" fmla="*/ 411190 h 3976641"/>
              <a:gd name="connsiteX6" fmla="*/ 3303181 w 3532685"/>
              <a:gd name="connsiteY6" fmla="*/ 744343 h 3976641"/>
              <a:gd name="connsiteX7" fmla="*/ 3452037 w 3532685"/>
              <a:gd name="connsiteY7" fmla="*/ 1268883 h 3976641"/>
              <a:gd name="connsiteX8" fmla="*/ 3530009 w 3532685"/>
              <a:gd name="connsiteY8" fmla="*/ 2473906 h 3976641"/>
              <a:gd name="connsiteX9" fmla="*/ 3522920 w 3532685"/>
              <a:gd name="connsiteY9" fmla="*/ 3976641 h 39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2685" h="3976641">
                <a:moveTo>
                  <a:pt x="0" y="64"/>
                </a:moveTo>
                <a:cubicBezTo>
                  <a:pt x="189023" y="7152"/>
                  <a:pt x="378046" y="14241"/>
                  <a:pt x="623776" y="14241"/>
                </a:cubicBezTo>
                <a:cubicBezTo>
                  <a:pt x="869506" y="14241"/>
                  <a:pt x="1251097" y="-1117"/>
                  <a:pt x="1474381" y="64"/>
                </a:cubicBezTo>
                <a:cubicBezTo>
                  <a:pt x="1697665" y="1245"/>
                  <a:pt x="1760279" y="-5843"/>
                  <a:pt x="1963479" y="21329"/>
                </a:cubicBezTo>
                <a:cubicBezTo>
                  <a:pt x="2166679" y="48501"/>
                  <a:pt x="2501014" y="98120"/>
                  <a:pt x="2693581" y="163097"/>
                </a:cubicBezTo>
                <a:cubicBezTo>
                  <a:pt x="2886148" y="228074"/>
                  <a:pt x="3017283" y="314316"/>
                  <a:pt x="3118883" y="411190"/>
                </a:cubicBezTo>
                <a:cubicBezTo>
                  <a:pt x="3220483" y="508064"/>
                  <a:pt x="3247655" y="601394"/>
                  <a:pt x="3303181" y="744343"/>
                </a:cubicBezTo>
                <a:cubicBezTo>
                  <a:pt x="3358707" y="887292"/>
                  <a:pt x="3414232" y="980623"/>
                  <a:pt x="3452037" y="1268883"/>
                </a:cubicBezTo>
                <a:cubicBezTo>
                  <a:pt x="3489842" y="1557143"/>
                  <a:pt x="3518195" y="2022613"/>
                  <a:pt x="3530009" y="2473906"/>
                </a:cubicBezTo>
                <a:cubicBezTo>
                  <a:pt x="3541823" y="2925199"/>
                  <a:pt x="3509925" y="3758083"/>
                  <a:pt x="3522920" y="3976641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ACCCED3C-7133-CD9B-BC29-32141A79CC07}"/>
              </a:ext>
            </a:extLst>
          </p:cNvPr>
          <p:cNvSpPr/>
          <p:nvPr/>
        </p:nvSpPr>
        <p:spPr>
          <a:xfrm>
            <a:off x="1772921" y="1053951"/>
            <a:ext cx="3457986" cy="876449"/>
          </a:xfrm>
          <a:custGeom>
            <a:avLst/>
            <a:gdLst>
              <a:gd name="connsiteX0" fmla="*/ 3422277 w 3422277"/>
              <a:gd name="connsiteY0" fmla="*/ 0 h 867335"/>
              <a:gd name="connsiteX1" fmla="*/ 1969995 w 3422277"/>
              <a:gd name="connsiteY1" fmla="*/ 40341 h 867335"/>
              <a:gd name="connsiteX2" fmla="*/ 1324536 w 3422277"/>
              <a:gd name="connsiteY2" fmla="*/ 114300 h 867335"/>
              <a:gd name="connsiteX3" fmla="*/ 887506 w 3422277"/>
              <a:gd name="connsiteY3" fmla="*/ 262218 h 867335"/>
              <a:gd name="connsiteX4" fmla="*/ 0 w 3422277"/>
              <a:gd name="connsiteY4" fmla="*/ 867335 h 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2277" h="867335">
                <a:moveTo>
                  <a:pt x="3422277" y="0"/>
                </a:moveTo>
                <a:lnTo>
                  <a:pt x="1969995" y="40341"/>
                </a:lnTo>
                <a:cubicBezTo>
                  <a:pt x="1620371" y="59391"/>
                  <a:pt x="1504951" y="77321"/>
                  <a:pt x="1324536" y="114300"/>
                </a:cubicBezTo>
                <a:cubicBezTo>
                  <a:pt x="1144121" y="151279"/>
                  <a:pt x="1108262" y="136712"/>
                  <a:pt x="887506" y="262218"/>
                </a:cubicBezTo>
                <a:cubicBezTo>
                  <a:pt x="666750" y="387724"/>
                  <a:pt x="333375" y="627529"/>
                  <a:pt x="0" y="867335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3" grpId="0" animBg="1"/>
      <p:bldP spid="81" grpId="0" animBg="1"/>
      <p:bldP spid="8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Streams Topology (Component)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7B808-03C3-511E-888A-CFE231FF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84" y="560241"/>
            <a:ext cx="4408431" cy="62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A2FB2-CECF-7D6B-ECB9-5CD82CAA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64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B8FE-7A33-48E5-E420-867D1A34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215340"/>
            <a:ext cx="11255022" cy="4427319"/>
          </a:xfrm>
        </p:spPr>
        <p:txBody>
          <a:bodyPr>
            <a:normAutofit/>
          </a:bodyPr>
          <a:lstStyle/>
          <a:p>
            <a:r>
              <a:rPr lang="en-US" b="0" dirty="0"/>
              <a:t>Building software that </a:t>
            </a:r>
            <a:r>
              <a:rPr lang="en-US" dirty="0"/>
              <a:t>WORKS</a:t>
            </a:r>
            <a:r>
              <a:rPr lang="en-US" b="0" dirty="0"/>
              <a:t>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through a story you </a:t>
            </a:r>
            <a:r>
              <a:rPr lang="en-US" dirty="0"/>
              <a:t>CONNECT</a:t>
            </a:r>
            <a:r>
              <a:rPr lang="en-US" b="0" dirty="0"/>
              <a:t> with,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using solution methods to </a:t>
            </a:r>
            <a:r>
              <a:rPr lang="en-US" dirty="0"/>
              <a:t>GUIDE </a:t>
            </a:r>
            <a:r>
              <a:rPr lang="en-US" b="0" dirty="0"/>
              <a:t>delivery.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A50AFF-06E6-F1A6-4824-BFC512864B2D}"/>
              </a:ext>
            </a:extLst>
          </p:cNvPr>
          <p:cNvSpPr txBox="1">
            <a:spLocks/>
          </p:cNvSpPr>
          <p:nvPr/>
        </p:nvSpPr>
        <p:spPr>
          <a:xfrm>
            <a:off x="468489" y="221674"/>
            <a:ext cx="11255022" cy="75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05596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A Solution Journey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24179-B151-6E25-7751-6691123399B9}"/>
              </a:ext>
            </a:extLst>
          </p:cNvPr>
          <p:cNvSpPr txBox="1"/>
          <p:nvPr/>
        </p:nvSpPr>
        <p:spPr>
          <a:xfrm>
            <a:off x="12554174" y="4733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7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76FA-D9E7-224B-AE27-EE8128A5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8579-8BDF-28CC-0116-89DA4BE1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Poppins"/>
                <a:cs typeface="Poppins"/>
              </a:rPr>
              <a:t>FlinkSQL</a:t>
            </a:r>
            <a:r>
              <a:rPr lang="en-US" dirty="0">
                <a:latin typeface="Poppins"/>
                <a:cs typeface="Poppins"/>
              </a:rPr>
              <a:t> Job Overview (Component)</a:t>
            </a:r>
            <a:endParaRPr lang="en-US" dirty="0"/>
          </a:p>
        </p:txBody>
      </p:sp>
      <p:pic>
        <p:nvPicPr>
          <p:cNvPr id="4" name="Picture 3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1857CB98-BFC4-870F-9F9F-D2AAD923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084"/>
            <a:ext cx="12191351" cy="283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23E71-BE6F-FCAC-52B1-B7A4F85A122E}"/>
              </a:ext>
            </a:extLst>
          </p:cNvPr>
          <p:cNvSpPr txBox="1"/>
          <p:nvPr/>
        </p:nvSpPr>
        <p:spPr>
          <a:xfrm>
            <a:off x="229001" y="2235682"/>
            <a:ext cx="148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Item_details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135F-1DCC-172E-E2FB-64B3D37C1DA4}"/>
              </a:ext>
            </a:extLst>
          </p:cNvPr>
          <p:cNvSpPr txBox="1"/>
          <p:nvPr/>
        </p:nvSpPr>
        <p:spPr>
          <a:xfrm>
            <a:off x="3174882" y="1558665"/>
            <a:ext cx="127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CDC to Kafka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39D84-CE70-E3CA-9229-0CCFA055B315}"/>
              </a:ext>
            </a:extLst>
          </p:cNvPr>
          <p:cNvSpPr txBox="1"/>
          <p:nvPr/>
        </p:nvSpPr>
        <p:spPr>
          <a:xfrm>
            <a:off x="9272331" y="1558665"/>
            <a:ext cx="222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DDD Aggregate to Kafka</a:t>
            </a:r>
            <a:endParaRPr lang="en-US" sz="16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C812A1-774D-163F-4C41-C30BF8563DEB}"/>
              </a:ext>
            </a:extLst>
          </p:cNvPr>
          <p:cNvSpPr/>
          <p:nvPr/>
        </p:nvSpPr>
        <p:spPr>
          <a:xfrm>
            <a:off x="318535" y="1836833"/>
            <a:ext cx="6539465" cy="162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C055104-AC00-66BC-ADAF-0C196DBDB133}"/>
              </a:ext>
            </a:extLst>
          </p:cNvPr>
          <p:cNvSpPr/>
          <p:nvPr/>
        </p:nvSpPr>
        <p:spPr>
          <a:xfrm>
            <a:off x="6939281" y="1836833"/>
            <a:ext cx="5171440" cy="175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3C0C6-6800-6E2E-A076-F22472AC2E3F}"/>
              </a:ext>
            </a:extLst>
          </p:cNvPr>
          <p:cNvSpPr txBox="1"/>
          <p:nvPr/>
        </p:nvSpPr>
        <p:spPr>
          <a:xfrm>
            <a:off x="229000" y="5638876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Shipping_location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039B2-EB96-C7E5-463A-AE0FEE9D64F6}"/>
              </a:ext>
            </a:extLst>
          </p:cNvPr>
          <p:cNvSpPr txBox="1"/>
          <p:nvPr/>
        </p:nvSpPr>
        <p:spPr>
          <a:xfrm>
            <a:off x="2889015" y="5633506"/>
            <a:ext cx="140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payment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14E72-0982-843B-FD1C-F4C3B73C1057}"/>
              </a:ext>
            </a:extLst>
          </p:cNvPr>
          <p:cNvSpPr txBox="1"/>
          <p:nvPr/>
        </p:nvSpPr>
        <p:spPr>
          <a:xfrm>
            <a:off x="10651628" y="2235682"/>
            <a:ext cx="1489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customer-order-aggregate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0AC83-C6B5-D73A-D738-3C79DD2D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399B-3D51-CA26-D3A6-169D0529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0EAF48-CF72-88D2-3D2C-6BBA170C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1B321CFA-7CC1-FB0B-5361-8807BEB1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69" y="2597334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934A4B7-D73D-DE1A-4B2E-A3581A072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4FDD9C4-F302-178A-E9F6-B99845958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8F963D5A-9B1C-88F0-957E-F7E7DBFAE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B683999-5669-6568-AB14-1BF031216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11C0C53C-558E-7766-18D9-9489ED1A7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923A6-4E71-29A3-A5BC-C101A6EDD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9C322-A701-F0F8-B70E-550F84DA70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CF5B3-B14D-33F7-1ED7-497F4D1644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BF5296F6-59D9-663C-E1E1-C07EDB9EAA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4090180F-D3A9-38B4-9C10-087203CE9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320A5A1-B263-1A4D-776A-EFE429F440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60B4E48-F641-77C1-1286-0EFA0418F4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C 0.03594 0.06111 0.07201 0.12245 0.10573 0.12176 C 0.13946 0.12107 0.17097 0.05903 0.20248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3878"/>
            <a:ext cx="4456253" cy="508001"/>
          </a:xfrm>
        </p:spPr>
        <p:txBody>
          <a:bodyPr/>
          <a:lstStyle/>
          <a:p>
            <a:pPr algn="ctr"/>
            <a:r>
              <a:rPr lang="en-US" b="0" dirty="0"/>
              <a:t>Demo the Result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2AB0-7336-6527-EB08-9929EB855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6253" y="5442378"/>
            <a:ext cx="7735747" cy="5080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“The Playground”</a:t>
            </a:r>
          </a:p>
        </p:txBody>
      </p:sp>
      <p:pic>
        <p:nvPicPr>
          <p:cNvPr id="4098" name="Picture 2" descr="Crazy Dangerous Old Playgrounds - Imgur">
            <a:extLst>
              <a:ext uri="{FF2B5EF4-FFF2-40B4-BE49-F238E27FC236}">
                <a16:creationId xmlns:a16="http://schemas.microsoft.com/office/drawing/2014/main" id="{85CBB0F6-B2BE-DC00-6250-FD2DA47C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53" y="-1"/>
            <a:ext cx="7735747" cy="528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1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FC232-120B-BC07-C786-1018C9391162}"/>
              </a:ext>
            </a:extLst>
          </p:cNvPr>
          <p:cNvSpPr txBox="1"/>
          <p:nvPr/>
        </p:nvSpPr>
        <p:spPr>
          <a:xfrm>
            <a:off x="-11017" y="6231931"/>
            <a:ext cx="361482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– 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Kafka vs Redpanda vs </a:t>
            </a:r>
            <a:r>
              <a:rPr lang="en-US" b="1" dirty="0" err="1">
                <a:solidFill>
                  <a:schemeClr val="accent2"/>
                </a:solidFill>
              </a:rPr>
              <a:t>WarpStream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90304F0-33E8-B0E5-07B4-069070A6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10761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84C0-780E-A386-CF0C-5E3640602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013" y="1079505"/>
            <a:ext cx="51562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632B222-3900-F533-9710-B89BA17C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54" y="1089636"/>
            <a:ext cx="51562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37D4-52E3-7DD1-39D2-24CFFC9F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6C8D8-54CC-0D96-1DA0-60F6ADB6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" y="1051560"/>
            <a:ext cx="12172494" cy="4754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98C024-D7F9-CE0D-BB4F-1096BCB5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API-Driven</a:t>
            </a:r>
          </a:p>
        </p:txBody>
      </p:sp>
    </p:spTree>
    <p:extLst>
      <p:ext uri="{BB962C8B-B14F-4D97-AF65-F5344CB8AC3E}">
        <p14:creationId xmlns:p14="http://schemas.microsoft.com/office/powerpoint/2010/main" val="113231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CD6D6-B5AA-5923-AD43-F1A053D3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4C6CF-C8AB-320A-27C3-2B569FF5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Promotion – Limited Time Offer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2FE7A-6EEC-A340-C148-60AC8BB9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5" y="1264462"/>
            <a:ext cx="3736340" cy="43024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FF7340-C1D0-E6FB-3B0D-3B89C3F93ECF}"/>
              </a:ext>
            </a:extLst>
          </p:cNvPr>
          <p:cNvSpPr/>
          <p:nvPr/>
        </p:nvSpPr>
        <p:spPr>
          <a:xfrm rot="19173599">
            <a:off x="4249205" y="2024878"/>
            <a:ext cx="4034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Scan &amp; WIN!!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BC191-FF2A-B375-992F-8B4B448CB243}"/>
              </a:ext>
            </a:extLst>
          </p:cNvPr>
          <p:cNvSpPr/>
          <p:nvPr/>
        </p:nvSpPr>
        <p:spPr>
          <a:xfrm>
            <a:off x="4940484" y="4628547"/>
            <a:ext cx="2651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HURRY!!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D56CF-46D6-5903-213D-2953C12F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021" y="1099867"/>
            <a:ext cx="3866219" cy="44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5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5B3D-03A0-9958-DF38-922D20BB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A68328-6F1A-B5CA-36C9-576DDAEB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6974305-B2D8-7169-68F9-4B3B6827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912" y="258426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0D0364C-5E00-CE8B-FB1A-9D03B412B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824BBFA-2903-728F-3CDC-CCE657335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65F76EAE-8DEE-58EB-54FD-6750C12E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71A4C4B-3237-DE6A-AD99-06D19EACAE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7747A439-3946-7809-A512-E7C071C9B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329540-C3DB-7645-8411-08E5845B8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4494A-AD65-55AB-78F6-4D0D597C4D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061532-7291-9094-32D2-1054DF60D8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E762B5-4711-20DB-C3DB-FC570522F3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6132" y="155912"/>
            <a:ext cx="1919594" cy="1020204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F68313-86AE-ABDB-8C6B-04F6525B09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0542611F-F3D8-2997-11AD-0DFA4B075F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0E89CE-9D33-EBE9-38C1-3F2C96A54E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DA77E7B-0850-B87B-59BE-B5BD12F4B6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  <p:pic>
        <p:nvPicPr>
          <p:cNvPr id="22" name="Picture 21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1739727-1761-29D5-004E-004F696F1D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9194" y="1760713"/>
            <a:ext cx="467388" cy="443822"/>
          </a:xfrm>
          <a:prstGeom prst="rect">
            <a:avLst/>
          </a:prstGeom>
        </p:spPr>
      </p:pic>
      <p:pic>
        <p:nvPicPr>
          <p:cNvPr id="3" name="Picture 2" descr="A group of kids sitting on a couch with packages of food&#10;&#10;AI-generated content may be incorrect.">
            <a:extLst>
              <a:ext uri="{FF2B5EF4-FFF2-40B4-BE49-F238E27FC236}">
                <a16:creationId xmlns:a16="http://schemas.microsoft.com/office/drawing/2014/main" id="{E18227A5-4D2E-661D-2E01-1FC0698DEE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3280" y="2210920"/>
            <a:ext cx="6056922" cy="4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C 0.03593 0.06111 0.072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2000"/>
                            </p:stCond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  <p:cond delay="3000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9D2-75F8-842F-5511-DF776377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Images - Free Download on Freepik">
            <a:extLst>
              <a:ext uri="{FF2B5EF4-FFF2-40B4-BE49-F238E27FC236}">
                <a16:creationId xmlns:a16="http://schemas.microsoft.com/office/drawing/2014/main" id="{E87DD994-865F-A184-993A-DE648CAB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1" y="1916957"/>
            <a:ext cx="4272121" cy="30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BA1C1-008C-4207-8D43-C8589AEB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326" y="2314360"/>
            <a:ext cx="1778772" cy="1785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00E3-8C1C-33BE-36C7-50DA37548BEF}"/>
              </a:ext>
            </a:extLst>
          </p:cNvPr>
          <p:cNvSpPr txBox="1"/>
          <p:nvPr/>
        </p:nvSpPr>
        <p:spPr>
          <a:xfrm>
            <a:off x="6562033" y="4071656"/>
            <a:ext cx="533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Check it out on GitHub</a:t>
            </a:r>
          </a:p>
          <a:p>
            <a:pPr algn="ctr"/>
            <a:r>
              <a:rPr lang="en-US" sz="1400" dirty="0"/>
              <a:t>(https://</a:t>
            </a:r>
            <a:r>
              <a:rPr lang="en-US" sz="1400" dirty="0" err="1"/>
              <a:t>github.com</a:t>
            </a:r>
            <a:r>
              <a:rPr lang="en-US" sz="1400" dirty="0"/>
              <a:t>/improving-</a:t>
            </a:r>
            <a:r>
              <a:rPr lang="en-US" sz="1400" dirty="0" err="1"/>
              <a:t>minnesota</a:t>
            </a:r>
            <a:r>
              <a:rPr lang="en-US" sz="1400" dirty="0"/>
              <a:t>/demo-</a:t>
            </a:r>
            <a:r>
              <a:rPr lang="en-US" sz="1400" dirty="0" err="1"/>
              <a:t>ordermgmt</a:t>
            </a:r>
            <a:r>
              <a:rPr lang="en-US" sz="1400" dirty="0"/>
              <a:t>-</a:t>
            </a:r>
            <a:r>
              <a:rPr lang="en-US" sz="1400" dirty="0" err="1"/>
              <a:t>cqrs-cdc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6156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5F9F-0254-E5C0-9B25-29DE31E0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CE8-E055-3E8F-453A-AB55E8A0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3BA67-AB19-B1D1-79FC-E90319BAC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895130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431A-81CC-0216-E3A1-B5655F4E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D7DB8C-FB32-3201-7D73-7E0489DD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0" y="304101"/>
            <a:ext cx="11617112" cy="51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315BA-2EDE-8932-C73A-A3A1C2A6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365"/>
            <a:ext cx="1141998" cy="114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2BD77-7993-D1B7-F91A-91176CC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6" y="4289192"/>
            <a:ext cx="1437637" cy="1275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5D8A30-BAD2-F788-C6FF-600C055F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31" y="1143493"/>
            <a:ext cx="1277028" cy="938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245CB-B94D-6990-17D4-CBE582310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58631" y="3340976"/>
            <a:ext cx="1277028" cy="2870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BC1F2-5B9D-6A04-2C3A-CE6BDCE88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61" y="821224"/>
            <a:ext cx="2296400" cy="1582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71FE4-5902-5C6B-5B79-2CEC98447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761" y="4034483"/>
            <a:ext cx="2517527" cy="1582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E3DCAD-BE3B-8368-A9A6-0A3A7E511E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4719" y="948131"/>
            <a:ext cx="1329062" cy="1329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4618FA-E48D-692C-A8FB-B17A631A8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4719" y="3590117"/>
            <a:ext cx="1479913" cy="247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AEAFE-C4C3-EBB2-0403-EE756BE37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3700" y="815546"/>
            <a:ext cx="1638300" cy="174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D8841-950C-CE70-CEA2-9CAE08A827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1063" y="3735205"/>
            <a:ext cx="1703995" cy="2081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D6C35C-3D75-3033-D916-B87AA8399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90" y="2980501"/>
            <a:ext cx="11810442" cy="142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0793AF-EE55-F111-696A-06E6986E1EDA}"/>
              </a:ext>
            </a:extLst>
          </p:cNvPr>
          <p:cNvSpPr txBox="1"/>
          <p:nvPr/>
        </p:nvSpPr>
        <p:spPr>
          <a:xfrm>
            <a:off x="1356468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2F880-7B2D-0D8E-DFBB-3B54D2AF8C88}"/>
              </a:ext>
            </a:extLst>
          </p:cNvPr>
          <p:cNvSpPr txBox="1"/>
          <p:nvPr/>
        </p:nvSpPr>
        <p:spPr>
          <a:xfrm>
            <a:off x="3902010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AC8AF-543D-E580-D556-CB80D7F69AA3}"/>
              </a:ext>
            </a:extLst>
          </p:cNvPr>
          <p:cNvSpPr txBox="1"/>
          <p:nvPr/>
        </p:nvSpPr>
        <p:spPr>
          <a:xfrm>
            <a:off x="7543635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B1CA9-2B2F-DE97-4740-C46C393B8CB6}"/>
              </a:ext>
            </a:extLst>
          </p:cNvPr>
          <p:cNvSpPr txBox="1"/>
          <p:nvPr/>
        </p:nvSpPr>
        <p:spPr>
          <a:xfrm>
            <a:off x="9968064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60032-0123-8B46-D5D7-76CDDB032A04}"/>
              </a:ext>
            </a:extLst>
          </p:cNvPr>
          <p:cNvSpPr txBox="1"/>
          <p:nvPr/>
        </p:nvSpPr>
        <p:spPr>
          <a:xfrm>
            <a:off x="1356468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54161-E73D-2F7F-39BD-A856400936A5}"/>
              </a:ext>
            </a:extLst>
          </p:cNvPr>
          <p:cNvSpPr txBox="1"/>
          <p:nvPr/>
        </p:nvSpPr>
        <p:spPr>
          <a:xfrm>
            <a:off x="3902010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29776-1FE2-5483-F43D-3C18CCE03438}"/>
              </a:ext>
            </a:extLst>
          </p:cNvPr>
          <p:cNvSpPr txBox="1"/>
          <p:nvPr/>
        </p:nvSpPr>
        <p:spPr>
          <a:xfrm>
            <a:off x="7543635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5A04E-EF2C-FD55-488D-18CCCB349541}"/>
              </a:ext>
            </a:extLst>
          </p:cNvPr>
          <p:cNvSpPr txBox="1"/>
          <p:nvPr/>
        </p:nvSpPr>
        <p:spPr>
          <a:xfrm>
            <a:off x="9968064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70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Tutorial to Playground</a:t>
            </a:r>
          </a:p>
        </p:txBody>
      </p:sp>
    </p:spTree>
    <p:extLst>
      <p:ext uri="{BB962C8B-B14F-4D97-AF65-F5344CB8AC3E}">
        <p14:creationId xmlns:p14="http://schemas.microsoft.com/office/powerpoint/2010/main" val="253099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632E-C1CC-A3C0-2A85-DA79118B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FFB80AE-CABA-B510-F654-1774D2F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04836"/>
            <a:ext cx="11255022" cy="667808"/>
          </a:xfrm>
        </p:spPr>
        <p:txBody>
          <a:bodyPr/>
          <a:lstStyle/>
          <a:p>
            <a:r>
              <a:rPr lang="en-US" dirty="0">
                <a:latin typeface="Poppins"/>
                <a:cs typeface="Poppins"/>
              </a:rPr>
              <a:t>DDD - Tactical Design Decisions</a:t>
            </a:r>
            <a:endParaRPr lang="en-US" dirty="0"/>
          </a:p>
        </p:txBody>
      </p:sp>
      <p:pic>
        <p:nvPicPr>
          <p:cNvPr id="22" name="Picture 2" descr="Tactical design decision tree">
            <a:extLst>
              <a:ext uri="{FF2B5EF4-FFF2-40B4-BE49-F238E27FC236}">
                <a16:creationId xmlns:a16="http://schemas.microsoft.com/office/drawing/2014/main" id="{36E8EF3E-0F7F-61EB-F436-D4390E5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" y="1349738"/>
            <a:ext cx="4961204" cy="489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4C0A696-1916-F0F1-8E73-64E682B83B25}"/>
              </a:ext>
            </a:extLst>
          </p:cNvPr>
          <p:cNvSpPr/>
          <p:nvPr/>
        </p:nvSpPr>
        <p:spPr>
          <a:xfrm>
            <a:off x="5393758" y="3429000"/>
            <a:ext cx="1993487" cy="23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ED54386-9AD1-A2B7-C3CD-396E639B1FF5}"/>
              </a:ext>
            </a:extLst>
          </p:cNvPr>
          <p:cNvSpPr txBox="1">
            <a:spLocks/>
          </p:cNvSpPr>
          <p:nvPr/>
        </p:nvSpPr>
        <p:spPr>
          <a:xfrm>
            <a:off x="7608936" y="1349738"/>
            <a:ext cx="4536557" cy="4895477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Snacks Unlimited - Order Management</a:t>
            </a:r>
            <a:br>
              <a:rPr lang="en-US" sz="1800" b="1" dirty="0">
                <a:latin typeface="Open Sans"/>
                <a:ea typeface="Open Sans"/>
                <a:cs typeface="Khula"/>
              </a:rPr>
            </a:br>
            <a:endParaRPr lang="en-US" sz="1800" b="1" dirty="0">
              <a:latin typeface="Open Sans"/>
              <a:ea typeface="Open Sans"/>
              <a:cs typeface="Khula"/>
            </a:endParaRP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Sub-domain:</a:t>
            </a:r>
            <a:r>
              <a:rPr lang="en-US" b="1" dirty="0">
                <a:latin typeface="Open Sans"/>
                <a:ea typeface="Open Sans"/>
                <a:cs typeface="Khula"/>
              </a:rPr>
              <a:t> </a:t>
            </a:r>
            <a:r>
              <a:rPr lang="en-US" dirty="0">
                <a:latin typeface="Open Sans"/>
                <a:ea typeface="Open Sans"/>
                <a:cs typeface="Khula"/>
              </a:rPr>
              <a:t>Supporting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Decision: </a:t>
            </a:r>
            <a:b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Use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domain model pattern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and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architectural pattern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Why: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Quickly scale taking order commands from hungry snackers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Different persistent models to optimize handling snack order commands AND fulfilling snack customer orders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Solution: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Components: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snack-order-commands (commands/writes)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snack-customer-orders (query/read)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snack-order-processor (DDD Aggregates)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Tech Stack: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Kafka,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Debezium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CDC, and Kafka Streams OR Flink SQL to decouple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services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MySQL, MongoDB,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Spring Boot, Gradle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2"/>
              </a:solidFill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B43537-A3C0-278B-618E-D4939E7B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018" y="1082194"/>
            <a:ext cx="3235710" cy="12206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7C57A2-18F1-BAF2-944E-8D1180F818BF}"/>
              </a:ext>
            </a:extLst>
          </p:cNvPr>
          <p:cNvSpPr txBox="1"/>
          <p:nvPr/>
        </p:nvSpPr>
        <p:spPr>
          <a:xfrm>
            <a:off x="7294880" y="550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981B1AAA-A58D-6C1F-FC6A-73BC0E9AC98D}"/>
              </a:ext>
            </a:extLst>
          </p:cNvPr>
          <p:cNvCxnSpPr>
            <a:cxnSpLocks/>
          </p:cNvCxnSpPr>
          <p:nvPr/>
        </p:nvCxnSpPr>
        <p:spPr>
          <a:xfrm>
            <a:off x="3306726" y="1784906"/>
            <a:ext cx="694393" cy="298982"/>
          </a:xfrm>
          <a:prstGeom prst="bentConnector3">
            <a:avLst>
              <a:gd name="adj1" fmla="val 100530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922285B-98B4-3228-893F-8DBDB68DCF2D}"/>
              </a:ext>
            </a:extLst>
          </p:cNvPr>
          <p:cNvCxnSpPr>
            <a:cxnSpLocks/>
          </p:cNvCxnSpPr>
          <p:nvPr/>
        </p:nvCxnSpPr>
        <p:spPr>
          <a:xfrm rot="5400000">
            <a:off x="3264398" y="2727776"/>
            <a:ext cx="514954" cy="175118"/>
          </a:xfrm>
          <a:prstGeom prst="bentConnector3">
            <a:avLst>
              <a:gd name="adj1" fmla="val -5748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9A850AC-0956-CC27-61A4-0A0F3D85972B}"/>
              </a:ext>
            </a:extLst>
          </p:cNvPr>
          <p:cNvCxnSpPr>
            <a:cxnSpLocks/>
          </p:cNvCxnSpPr>
          <p:nvPr/>
        </p:nvCxnSpPr>
        <p:spPr>
          <a:xfrm>
            <a:off x="3774992" y="4042325"/>
            <a:ext cx="792462" cy="614735"/>
          </a:xfrm>
          <a:prstGeom prst="bentConnector3">
            <a:avLst>
              <a:gd name="adj1" fmla="val 99643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633B5A-F5BC-4AC8-F7D8-FDBD54536858}"/>
              </a:ext>
            </a:extLst>
          </p:cNvPr>
          <p:cNvSpPr txBox="1"/>
          <p:nvPr/>
        </p:nvSpPr>
        <p:spPr>
          <a:xfrm>
            <a:off x="4328163" y="76304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Tactically consider this “core”</a:t>
            </a:r>
          </a:p>
        </p:txBody>
      </p:sp>
    </p:spTree>
    <p:extLst>
      <p:ext uri="{BB962C8B-B14F-4D97-AF65-F5344CB8AC3E}">
        <p14:creationId xmlns:p14="http://schemas.microsoft.com/office/powerpoint/2010/main" val="2042580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D5FD-B110-B16F-6B6E-E97015CA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8149E2-F4D3-4CE1-B54F-A9D089FA3F46}"/>
              </a:ext>
            </a:extLst>
          </p:cNvPr>
          <p:cNvSpPr/>
          <p:nvPr/>
        </p:nvSpPr>
        <p:spPr>
          <a:xfrm>
            <a:off x="0" y="13269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Twin Cities Solution Architecture Meetup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781F4-E8F5-B7D9-E5B9-7AEF28C9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60" y="1007626"/>
            <a:ext cx="5389880" cy="53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6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A366-1B61-04CF-0B4D-45EB1230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7" y="0"/>
            <a:ext cx="11205668" cy="6678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B565-E9FC-FAE2-6B3D-42C5C47ADA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802888"/>
            <a:ext cx="11206162" cy="508197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Source Material</a:t>
            </a:r>
            <a:endParaRPr lang="en-US" dirty="0">
              <a:hlinkClick r:id="rId3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3"/>
              </a:rPr>
              <a:t>Improving GitHub - demo-ordermgmt-cqrs-cdc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4"/>
              </a:rPr>
              <a:t>Original Tutorial – Building DDD Aggregates via CQRS/CDC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Telling the Story - Methods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5"/>
              </a:rPr>
              <a:t>Domain Storytelling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6"/>
              </a:rPr>
              <a:t>Event Modeling - Blueprinting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7"/>
              </a:rPr>
              <a:t>Event Storming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8"/>
              </a:rPr>
              <a:t>User Story Mapping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9"/>
              </a:rPr>
              <a:t>Use Case Modeling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Solutioning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0"/>
              </a:rPr>
              <a:t>Learning Domain-Driven Design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1"/>
              </a:rPr>
              <a:t>Righting Software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2"/>
              </a:rPr>
              <a:t>C4 - Modeling (Arch)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3"/>
              </a:rPr>
              <a:t>4+1 Architecture View Model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Development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4"/>
              </a:rPr>
              <a:t>Kafka Streams in Action, Second Edition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5"/>
              </a:rPr>
              <a:t>Mastering Kafka Streams and ksqlDB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6"/>
              </a:rPr>
              <a:t>Spring </a:t>
            </a:r>
            <a:r>
              <a:rPr lang="en-US" dirty="0" err="1">
                <a:hlinkClick r:id="rId16"/>
              </a:rPr>
              <a:t>Modulith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B27-FC43-B495-EE5D-7C0194E4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4D0A0-6DE9-9607-22DE-9A8EECBB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" y="73270"/>
            <a:ext cx="2757222" cy="2842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C56C2-72D9-8B57-738B-52720374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56" y="72850"/>
            <a:ext cx="2850935" cy="2687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3171BC-1D0C-E8F3-3C98-1B821E3B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200" y="72850"/>
            <a:ext cx="3208375" cy="262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C073-290F-FB54-6085-3162FD67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52" y="4891104"/>
            <a:ext cx="901808" cy="901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8B7E1-AC14-D7C0-076F-C58ED2BF29D3}"/>
              </a:ext>
            </a:extLst>
          </p:cNvPr>
          <p:cNvSpPr txBox="1"/>
          <p:nvPr/>
        </p:nvSpPr>
        <p:spPr>
          <a:xfrm>
            <a:off x="6645349" y="3753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18BE7-E4D8-26B3-B007-0249D1D08ED1}"/>
              </a:ext>
            </a:extLst>
          </p:cNvPr>
          <p:cNvSpPr txBox="1"/>
          <p:nvPr/>
        </p:nvSpPr>
        <p:spPr>
          <a:xfrm>
            <a:off x="1194318" y="2966433"/>
            <a:ext cx="10128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DDD Aggregate </a:t>
            </a:r>
            <a:r>
              <a:rPr lang="en-US" sz="1200" dirty="0">
                <a:latin typeface="Comic Sans MS" panose="030F0902030302020204" pitchFamily="66" charset="0"/>
              </a:rPr>
              <a:t>--&gt;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A</a:t>
            </a:r>
            <a:r>
              <a:rPr lang="en-US" sz="1200" b="0" dirty="0">
                <a:latin typeface="Comic Sans MS" panose="030F0902030302020204" pitchFamily="66" charset="0"/>
              </a:rPr>
              <a:t> cluster of related domain objects (entities and value objects) that are treated as a single unit for consistency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and persistence purposes.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CDC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dirty="0">
                <a:latin typeface="Comic Sans MS" panose="030F0902030302020204" pitchFamily="66" charset="0"/>
              </a:rPr>
              <a:t>hange </a:t>
            </a:r>
            <a:r>
              <a:rPr lang="en-US" sz="1200" b="1" dirty="0">
                <a:latin typeface="Comic Sans MS" panose="030F0902030302020204" pitchFamily="66" charset="0"/>
              </a:rPr>
              <a:t>D</a:t>
            </a:r>
            <a:r>
              <a:rPr lang="en-US" sz="1200" dirty="0">
                <a:latin typeface="Comic Sans MS" panose="030F0902030302020204" pitchFamily="66" charset="0"/>
              </a:rPr>
              <a:t>ata </a:t>
            </a:r>
            <a:r>
              <a:rPr lang="en-US" sz="1200" b="1" dirty="0">
                <a:latin typeface="Comic Sans MS" panose="030F0902030302020204" pitchFamily="66" charset="0"/>
              </a:rPr>
              <a:t>C</a:t>
            </a:r>
            <a:r>
              <a:rPr lang="en-US" sz="1200" dirty="0">
                <a:latin typeface="Comic Sans MS" panose="030F0902030302020204" pitchFamily="66" charset="0"/>
              </a:rPr>
              <a:t>apture is a</a:t>
            </a:r>
            <a:r>
              <a:rPr lang="en-US" sz="1200" b="0" dirty="0">
                <a:latin typeface="Comic Sans MS" panose="030F0902030302020204" pitchFamily="66" charset="0"/>
              </a:rPr>
              <a:t> technique used to identify and capture data changes (inserts, updates, and deletes) in a 	           database. These changes are made available for downstream processes like building DDD Aggregates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CQRS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b="0" dirty="0">
                <a:latin typeface="Comic Sans MS" panose="030F0902030302020204" pitchFamily="66" charset="0"/>
              </a:rPr>
              <a:t>ommand, </a:t>
            </a:r>
            <a:r>
              <a:rPr lang="en-US" sz="1200" b="1" dirty="0">
                <a:latin typeface="Comic Sans MS" panose="030F0902030302020204" pitchFamily="66" charset="0"/>
              </a:rPr>
              <a:t>Q</a:t>
            </a:r>
            <a:r>
              <a:rPr lang="en-US" sz="1200" b="0" dirty="0">
                <a:latin typeface="Comic Sans MS" panose="030F0902030302020204" pitchFamily="66" charset="0"/>
              </a:rPr>
              <a:t>uery </a:t>
            </a:r>
            <a:r>
              <a:rPr lang="en-US" sz="1200" b="1" dirty="0">
                <a:latin typeface="Comic Sans MS" panose="030F0902030302020204" pitchFamily="66" charset="0"/>
              </a:rPr>
              <a:t>R</a:t>
            </a:r>
            <a:r>
              <a:rPr lang="en-US" sz="1200" b="0" dirty="0">
                <a:latin typeface="Comic Sans MS" panose="030F0902030302020204" pitchFamily="66" charset="0"/>
              </a:rPr>
              <a:t>esponsibility </a:t>
            </a:r>
            <a:r>
              <a:rPr lang="en-US" sz="1200" b="1" dirty="0">
                <a:latin typeface="Comic Sans MS" panose="030F0902030302020204" pitchFamily="66" charset="0"/>
              </a:rPr>
              <a:t>S</a:t>
            </a:r>
            <a:r>
              <a:rPr lang="en-US" sz="1200" b="0" dirty="0">
                <a:latin typeface="Comic Sans MS" panose="030F0902030302020204" pitchFamily="66" charset="0"/>
              </a:rPr>
              <a:t>egregation. Separates read and write operations for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flexibility, performance, scalability, and security.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0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Kafka</a:t>
            </a:r>
            <a:r>
              <a:rPr lang="en-US" sz="1200" b="0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0" dirty="0">
                <a:latin typeface="Comic Sans MS" panose="030F0902030302020204" pitchFamily="66" charset="0"/>
              </a:rPr>
              <a:t> Combines messaging, storage, and stream processing to build real-time data pipelines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4457-70E4-2735-C4EC-C9805229C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8" y="5688225"/>
            <a:ext cx="12122402" cy="6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C679-4640-CAAD-989C-451BB423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B6853-5782-5A96-5FD7-33C3589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C988CF6-3A3F-18C6-52C5-2E11F5F4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" y="252330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F02B1220-0CE4-FFC8-F07D-B92C7854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EA8F64A-F6A7-F0A6-3CC6-9755E8FDC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CC59781E-FB0D-9D36-2033-296C2321B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44D4D762-8C40-59D8-9DBB-F9D1C76CBF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5D264F7E-15A5-D0C7-4A44-CEE8F6FD32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DA57D1-27F0-CD27-3ABD-5E5242A08C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6445478C-F88F-C6FC-05FC-63C214CCD0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D75BB313-C276-D029-306E-6BAAEFDCF7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C 0.03594 0.06111 0.07201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3878"/>
            <a:ext cx="3444745" cy="508001"/>
          </a:xfrm>
        </p:spPr>
        <p:txBody>
          <a:bodyPr>
            <a:normAutofit/>
          </a:bodyPr>
          <a:lstStyle/>
          <a:p>
            <a:pPr algn="ctr"/>
            <a:r>
              <a:rPr lang="en-US" b="0" dirty="0"/>
              <a:t>Tell the </a:t>
            </a:r>
            <a:r>
              <a:rPr lang="en-US" dirty="0"/>
              <a:t>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745" y="4422814"/>
            <a:ext cx="8740957" cy="5534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(Better OUTCOMES when you CONNECT with the Story)</a:t>
            </a:r>
          </a:p>
        </p:txBody>
      </p:sp>
      <p:pic>
        <p:nvPicPr>
          <p:cNvPr id="2052" name="Picture 4" descr="A belated GoT post on the power of story from a behind-the-times creative -  Amy L Sauder">
            <a:extLst>
              <a:ext uri="{FF2B5EF4-FFF2-40B4-BE49-F238E27FC236}">
                <a16:creationId xmlns:a16="http://schemas.microsoft.com/office/drawing/2014/main" id="{6648035A-5CFD-A0D5-17ED-FCB2342EF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5" y="4171"/>
            <a:ext cx="8740957" cy="43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11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78DB-55AD-01BD-90FF-930A6DC9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9F4-B564-8BD1-BA5E-499D90E3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Set the Stage - ”The Persona”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0D926-FA1D-4A36-0B5D-FC3B22E0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3" y="773738"/>
            <a:ext cx="4562040" cy="1329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A8E15-B038-C8B9-A1BA-4E352FB9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37" y="1023079"/>
            <a:ext cx="698606" cy="680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CF8B-B286-B16B-85B8-19C00441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49" y="666598"/>
            <a:ext cx="3160084" cy="139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2E33A-023A-F1CA-2E96-1B98AEAC4695}"/>
              </a:ext>
            </a:extLst>
          </p:cNvPr>
          <p:cNvSpPr txBox="1"/>
          <p:nvPr/>
        </p:nvSpPr>
        <p:spPr>
          <a:xfrm>
            <a:off x="4109559" y="761395"/>
            <a:ext cx="983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omic Sans MS" panose="030F0902030302020204" pitchFamily="66" charset="0"/>
              </a:rPr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8990A-EA37-1914-B2A4-F46DD8DF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32" y="2260714"/>
            <a:ext cx="10155511" cy="260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613C0-6299-C9B6-E31B-D6E08C23D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983" y="2778436"/>
            <a:ext cx="1270240" cy="242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8A7C2-FEA0-247A-8032-C5A33809D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491" y="4917744"/>
            <a:ext cx="4101509" cy="1156835"/>
          </a:xfrm>
          <a:prstGeom prst="rect">
            <a:avLst/>
          </a:prstGeom>
        </p:spPr>
      </p:pic>
      <p:pic>
        <p:nvPicPr>
          <p:cNvPr id="13" name="Picture 12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22EC8C6-0873-5A72-5739-E846526B1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293" y="2060021"/>
            <a:ext cx="5948465" cy="3836082"/>
          </a:xfrm>
          <a:prstGeom prst="rect">
            <a:avLst/>
          </a:prstGeom>
        </p:spPr>
      </p:pic>
      <p:pic>
        <p:nvPicPr>
          <p:cNvPr id="11" name="Picture 10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E12C0EB-2247-8E40-A69F-C72A8C51A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42" y="2060021"/>
            <a:ext cx="5981479" cy="3836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479C6-8D51-377A-35A2-DED660E1B3B8}"/>
              </a:ext>
            </a:extLst>
          </p:cNvPr>
          <p:cNvSpPr txBox="1"/>
          <p:nvPr/>
        </p:nvSpPr>
        <p:spPr>
          <a:xfrm>
            <a:off x="807356" y="5911197"/>
            <a:ext cx="7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3989D-9C6D-1216-7747-C341CBF3112C}"/>
              </a:ext>
            </a:extLst>
          </p:cNvPr>
          <p:cNvSpPr txBox="1"/>
          <p:nvPr/>
        </p:nvSpPr>
        <p:spPr>
          <a:xfrm>
            <a:off x="2879559" y="591119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Rylan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7810-F9B7-9AAA-A45C-65A91FC8901B}"/>
              </a:ext>
            </a:extLst>
          </p:cNvPr>
          <p:cNvSpPr txBox="1"/>
          <p:nvPr/>
        </p:nvSpPr>
        <p:spPr>
          <a:xfrm>
            <a:off x="4564669" y="5911197"/>
            <a:ext cx="8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Oakley</a:t>
            </a:r>
          </a:p>
        </p:txBody>
      </p:sp>
    </p:spTree>
    <p:extLst>
      <p:ext uri="{BB962C8B-B14F-4D97-AF65-F5344CB8AC3E}">
        <p14:creationId xmlns:p14="http://schemas.microsoft.com/office/powerpoint/2010/main" val="17824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2" grpId="0"/>
      <p:bldP spid="12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120-4708-4CDA-40FE-379BFAB7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645C-4B6F-7285-44B8-636E36D0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“Telling the Story” - Visualization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F6031-4426-335F-CC0F-B3D7C9C2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98" y="2602445"/>
            <a:ext cx="1435689" cy="1419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275E9-618F-DD64-7E6F-6D5E2E8F8680}"/>
              </a:ext>
            </a:extLst>
          </p:cNvPr>
          <p:cNvSpPr txBox="1"/>
          <p:nvPr/>
        </p:nvSpPr>
        <p:spPr>
          <a:xfrm>
            <a:off x="10210989" y="42610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Storming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“next level”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C256-352C-1083-EC62-CF7312BC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905" y="1490809"/>
            <a:ext cx="1734650" cy="9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8D611-647E-9635-E013-73CB9BB4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62" y="2679319"/>
            <a:ext cx="1426039" cy="1409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D6899-C3E2-715A-7B98-1F680978CD31}"/>
              </a:ext>
            </a:extLst>
          </p:cNvPr>
          <p:cNvSpPr txBox="1"/>
          <p:nvPr/>
        </p:nvSpPr>
        <p:spPr>
          <a:xfrm>
            <a:off x="5337209" y="4368728"/>
            <a:ext cx="1125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User Story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6C4F6-B866-CBC0-CC7A-659C6EAA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50" y="1473783"/>
            <a:ext cx="1726737" cy="92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7601-4869-F67A-F292-E9B06B67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505" y="2679319"/>
            <a:ext cx="1483098" cy="1472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AB7CC-5C06-EC37-A5C2-1C4155DA6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609" y="1482317"/>
            <a:ext cx="1785334" cy="92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8ECD1-75C8-4808-2C00-1640953ACEEF}"/>
              </a:ext>
            </a:extLst>
          </p:cNvPr>
          <p:cNvSpPr txBox="1"/>
          <p:nvPr/>
        </p:nvSpPr>
        <p:spPr>
          <a:xfrm>
            <a:off x="7846185" y="4368728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 Case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F66A6-CFB7-AAEE-288E-6B2C75DA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96" y="1972523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B6A3AC3-422D-5286-138C-9D29D42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11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77690A9-67F6-717D-85A5-E7F71B93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26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1FABA73B-078A-FC41-03CD-CD627D56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49" y="1473040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41718B3-D2E7-442D-97B3-E465029F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99" y="1468031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A4D0A-D990-CA17-46B9-7CAEF7628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7258" y="2662909"/>
            <a:ext cx="1483098" cy="1466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D6AB-2863-DE08-B7CF-6AC074A2B871}"/>
              </a:ext>
            </a:extLst>
          </p:cNvPr>
          <p:cNvSpPr txBox="1"/>
          <p:nvPr/>
        </p:nvSpPr>
        <p:spPr>
          <a:xfrm>
            <a:off x="285650" y="10788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C7A921-5F20-7E84-8664-02E4E87249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310" y="2671114"/>
            <a:ext cx="1483098" cy="1449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9CA02B-61DB-B40B-B5AD-5190A0E1D599}"/>
              </a:ext>
            </a:extLst>
          </p:cNvPr>
          <p:cNvSpPr txBox="1"/>
          <p:nvPr/>
        </p:nvSpPr>
        <p:spPr>
          <a:xfrm>
            <a:off x="334494" y="4353339"/>
            <a:ext cx="1254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902030302020204" pitchFamily="66" charset="0"/>
              </a:rPr>
              <a:t>Domain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Storytelling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944A1-1959-47A4-E553-AB28BBDF1F2D}"/>
              </a:ext>
            </a:extLst>
          </p:cNvPr>
          <p:cNvSpPr txBox="1"/>
          <p:nvPr/>
        </p:nvSpPr>
        <p:spPr>
          <a:xfrm>
            <a:off x="2650627" y="4368728"/>
            <a:ext cx="154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“Blueprinting”</a:t>
            </a:r>
          </a:p>
        </p:txBody>
      </p:sp>
    </p:spTree>
    <p:extLst>
      <p:ext uri="{BB962C8B-B14F-4D97-AF65-F5344CB8AC3E}">
        <p14:creationId xmlns:p14="http://schemas.microsoft.com/office/powerpoint/2010/main" val="147523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>
            <a:extLst>
              <a:ext uri="{FF2B5EF4-FFF2-40B4-BE49-F238E27FC236}">
                <a16:creationId xmlns:a16="http://schemas.microsoft.com/office/drawing/2014/main" id="{2B4E000A-298B-8481-E34E-4575AD90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757756"/>
            <a:ext cx="6283607" cy="54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E7ECDD11-8756-018D-8E9B-04E5AACC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3" y="1346339"/>
            <a:ext cx="5219948" cy="376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Domain Storytelling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B5970-06D5-7452-B234-47EB6F5D1333}"/>
              </a:ext>
            </a:extLst>
          </p:cNvPr>
          <p:cNvSpPr txBox="1"/>
          <p:nvPr/>
        </p:nvSpPr>
        <p:spPr>
          <a:xfrm>
            <a:off x="10231717" y="1139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7EDD3-A018-FCBB-011D-5EF71A38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56" y="621493"/>
            <a:ext cx="6029687" cy="60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49C2B83-8810-6669-52DC-46FFA527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4" y="1134110"/>
            <a:ext cx="3731732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D37C21-3449-C4E5-2E6B-688A9C83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37" y="1123477"/>
            <a:ext cx="2603450" cy="34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740C1D5-8E1B-E8FC-FEE1-CCCD12EC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5" y="1126854"/>
            <a:ext cx="2327274" cy="34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35BA48-0D4A-8A3E-496C-870BE4FE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69" y="2748542"/>
            <a:ext cx="2890456" cy="17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78908AB-19D6-91A8-1DBE-E4B6E18B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2036646"/>
            <a:ext cx="3025977" cy="2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EAB06CB-5E6D-2EB7-5E3F-AD5703CB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4669316"/>
            <a:ext cx="1781619" cy="15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5D80E92-1E7B-A98A-B6D1-86CD7B285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46" y="4396239"/>
            <a:ext cx="3025977" cy="1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A2C60519-FF3F-533A-B2F6-B503545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93" y="1739518"/>
            <a:ext cx="2404775" cy="18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D87BD1F8-AECC-359D-1380-4D5C2D6A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688" y="4861551"/>
            <a:ext cx="2528176" cy="19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738E6-D9D3-20E6-7E37-69B6B276F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0040" y="711713"/>
            <a:ext cx="520504" cy="32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B159D-EDB6-1ACB-33C0-4E49458E3ABC}"/>
              </a:ext>
            </a:extLst>
          </p:cNvPr>
          <p:cNvSpPr txBox="1"/>
          <p:nvPr/>
        </p:nvSpPr>
        <p:spPr>
          <a:xfrm>
            <a:off x="9303052" y="3152001"/>
            <a:ext cx="2901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“Sam needs a penny for your snacks”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567D0-E767-3BB1-1C8A-61AA1F51B32D}"/>
              </a:ext>
            </a:extLst>
          </p:cNvPr>
          <p:cNvSpPr txBox="1"/>
          <p:nvPr/>
        </p:nvSpPr>
        <p:spPr>
          <a:xfrm>
            <a:off x="9376790" y="2829775"/>
            <a:ext cx="275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“Your wishes are Sam’s commands”</a:t>
            </a:r>
          </a:p>
        </p:txBody>
      </p:sp>
    </p:spTree>
    <p:extLst>
      <p:ext uri="{BB962C8B-B14F-4D97-AF65-F5344CB8AC3E}">
        <p14:creationId xmlns:p14="http://schemas.microsoft.com/office/powerpoint/2010/main" val="5666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23604</TotalTime>
  <Words>4415</Words>
  <Application>Microsoft Macintosh PowerPoint</Application>
  <PresentationFormat>Widescreen</PresentationFormat>
  <Paragraphs>419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Poppins</vt:lpstr>
      <vt:lpstr>Century Gothic</vt:lpstr>
      <vt:lpstr>Calibri</vt:lpstr>
      <vt:lpstr>Wingdings</vt:lpstr>
      <vt:lpstr>Khula</vt:lpstr>
      <vt:lpstr>Khula SemiBold</vt:lpstr>
      <vt:lpstr>Poppins SemiBold</vt:lpstr>
      <vt:lpstr>Stencil</vt:lpstr>
      <vt:lpstr>Open Sans</vt:lpstr>
      <vt:lpstr>Arial</vt:lpstr>
      <vt:lpstr>Comic Sans MS</vt:lpstr>
      <vt:lpstr>Poppins Medium</vt:lpstr>
      <vt:lpstr>Office Theme</vt:lpstr>
      <vt:lpstr>A Magical Journey from Context to Code</vt:lpstr>
      <vt:lpstr>Building software that WORKS,     through a story you CONNECT with,     using solution methods to GUIDE delivery.</vt:lpstr>
      <vt:lpstr>How it Started</vt:lpstr>
      <vt:lpstr>PowerPoint Presentation</vt:lpstr>
      <vt:lpstr>PowerPoint Presentation</vt:lpstr>
      <vt:lpstr>Tell the Story</vt:lpstr>
      <vt:lpstr>Set the Stage - ”The Persona”</vt:lpstr>
      <vt:lpstr>“Telling the Story” - Visualization</vt:lpstr>
      <vt:lpstr>“Tell the Story” - Domain Storytelling</vt:lpstr>
      <vt:lpstr>“Tell the Story” - Event Model Blueprinting</vt:lpstr>
      <vt:lpstr>PowerPoint Presentation</vt:lpstr>
      <vt:lpstr>Design the Solution</vt:lpstr>
      <vt:lpstr>“Solution Methods”</vt:lpstr>
      <vt:lpstr>DDD Context Map</vt:lpstr>
      <vt:lpstr>Righting Software “The Method” - System Design</vt:lpstr>
      <vt:lpstr>4 + 1 Architectural View Model </vt:lpstr>
      <vt:lpstr>C4 Model (Context)</vt:lpstr>
      <vt:lpstr>C4 Model (Container)</vt:lpstr>
      <vt:lpstr>Streams Topology (Component)</vt:lpstr>
      <vt:lpstr>FlinkSQL Job Overview (Component)</vt:lpstr>
      <vt:lpstr>PowerPoint Presentation</vt:lpstr>
      <vt:lpstr>Demo the Result</vt:lpstr>
      <vt:lpstr>PowerPoint Presentation</vt:lpstr>
      <vt:lpstr>DEMO: API-Driven</vt:lpstr>
      <vt:lpstr>Promotion – Limited Time Offer</vt:lpstr>
      <vt:lpstr>PowerPoint Presentation</vt:lpstr>
      <vt:lpstr>PowerPoint Presentation</vt:lpstr>
      <vt:lpstr>Appendix</vt:lpstr>
      <vt:lpstr>PowerPoint Presentation</vt:lpstr>
      <vt:lpstr>DDD - Tactical Design Decisions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Rebeca Aguilar Rodriguez</dc:creator>
  <cp:lastModifiedBy>Torey Lomenda</cp:lastModifiedBy>
  <cp:revision>318</cp:revision>
  <cp:lastPrinted>2024-07-17T20:12:55Z</cp:lastPrinted>
  <dcterms:created xsi:type="dcterms:W3CDTF">2022-06-17T16:05:43Z</dcterms:created>
  <dcterms:modified xsi:type="dcterms:W3CDTF">2025-05-29T10:52:23Z</dcterms:modified>
</cp:coreProperties>
</file>